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9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8.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8.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slideLayouts/slideLayout81.xml" ContentType="application/vnd.openxmlformats-officedocument.presentationml.slideLayout+xml"/>
  <Override PartName="/ppt/slideLayouts/slideLayout90.xml" ContentType="application/vnd.openxmlformats-officedocument.presentationml.slideLayout+xml"/>
  <Override PartName="/ppt/slideLayouts/slideLayout9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Layouts/slideLayout99.xml" ContentType="application/vnd.openxmlformats-officedocument.presentationml.slideLayout+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slideLayouts/slideLayout97.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Layouts/slideLayout8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Lst>
  <p:sldIdLst>
    <p:sldId id="256" r:id="rId10"/>
    <p:sldId id="257" r:id="rId11"/>
    <p:sldId id="259" r:id="rId12"/>
    <p:sldId id="258" r:id="rId13"/>
    <p:sldId id="260" r:id="rId14"/>
    <p:sldId id="262" r:id="rId15"/>
    <p:sldId id="261" r:id="rId16"/>
    <p:sldId id="263" r:id="rId17"/>
    <p:sldId id="265" r:id="rId18"/>
    <p:sldId id="264" r:id="rId19"/>
    <p:sldId id="266" r:id="rId20"/>
    <p:sldId id="26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14" y="-5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viewProps" Target="viewProps.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6AA4758-E9D2-483C-8479-9C03C49A2AB4}"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EFD2316-B3BD-47AD-B074-1587F777EFFC}"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AA96B95-1B51-40E2-A18B-737FB90CFEDE}"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46651B9-A444-4A79-BF03-78F9E2880E93}"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5AD73EE-E200-49E9-A446-5532A3B77C71}"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A5E980F-1693-42A3-B972-B0A9BDD7F034}"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4005D10-A2A8-4C40-8192-4BCC6247322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EC2E25B9-CEFB-4FFF-9FF2-0609EEF84132}" type="slidenum">
              <a:rPr lang="en-US"/>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3598EA1-E7CA-4CD6-B36D-B3090B0D209F}" type="slidenum">
              <a:rPr lang="en-US"/>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FC3F693-67D8-4D5A-AA74-B3C5D794EBC2}" type="slidenum">
              <a:rPr lang="en-US"/>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74A71CA-A4C6-49A4-848D-8ECE1BD57B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0ABC678-7911-4AFD-8F8B-E229607E5F1B}" type="slidenum">
              <a:rPr lang="en-US"/>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2AAE8CC-A7B2-4713-B142-26A238520D31}" type="slidenum">
              <a:rPr lang="en-US"/>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B002DDE-ABBC-4B2F-91E1-49FEC0619DA1}" type="slidenum">
              <a:rPr lang="en-US"/>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2F6B241-0BD0-4913-A24C-14FC0C31EBC5}" type="slidenum">
              <a:rPr lang="en-US"/>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1ADD3C0-A3DE-455B-A3D0-1A79C3E1DFED}" type="slidenum">
              <a:rPr lang="en-US"/>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5E5C5F9-0C0F-48F0-93B0-E76E20F39A0D}" type="slidenum">
              <a:rPr lang="en-US"/>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14AB346-9358-4677-997C-59CBC96B95E1}" type="slidenum">
              <a:rPr lang="en-US"/>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3200400"/>
            <a:ext cx="3733800" cy="277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200400"/>
            <a:ext cx="3733800" cy="277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8B4FCCA-6FAD-401E-877E-D7883E9C7465}" type="slidenum">
              <a:rPr lang="en-US"/>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4FA091A7-61BA-4E86-9FA0-7E39FBE7335B}" type="slidenum">
              <a:rPr lang="en-US"/>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03B60FA-AFEA-456F-A6DE-6900DA9C140E}" type="slidenum">
              <a:rPr lang="en-US"/>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A0BF4DEA-B689-4433-AF7C-1B4ADD9A00B3}"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E4541FB-07D6-4763-B840-B78734B7D335}" type="slidenum">
              <a:rPr lang="en-US"/>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6FA9809-A262-4CB3-A427-772523BA9575}" type="slidenum">
              <a:rPr lang="en-US"/>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BA06268-6F18-4834-8790-18A667B440F5}" type="slidenum">
              <a:rPr lang="en-US"/>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BBBBD8C-90C3-4E1D-BDFC-5454223FFE55}" type="slidenum">
              <a:rPr lang="en-US"/>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0"/>
            <a:ext cx="2057400" cy="4068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0"/>
            <a:ext cx="6019800" cy="4068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1ABC446-7DBE-4951-941A-FB48A28ED21B}" type="slidenum">
              <a:rPr lang="en-US"/>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E749855-C2E0-4A35-BC2C-D03D19DD7B31}" type="slidenum">
              <a:rPr lang="en-US"/>
              <a:pPr/>
              <a:t>‹#›</a:t>
            </a:fld>
            <a:endParaRPr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BFD258D-0C1E-4423-A640-DC17778E4271}" type="slidenum">
              <a:rPr lang="en-US"/>
              <a:pPr/>
              <a:t>‹#›</a:t>
            </a:fld>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94A5F26-ACCF-45F3-826F-2D3CA5E3985E}" type="slidenum">
              <a:rPr lang="en-US"/>
              <a:pPr/>
              <a:t>‹#›</a:t>
            </a:fld>
            <a:endParaRPr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EA0F901-625E-4712-BD9F-B68FC6D2E4E4}" type="slidenum">
              <a:rPr lang="en-US"/>
              <a:pPr/>
              <a:t>‹#›</a:t>
            </a:fld>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4D975367-A016-4DF9-BEE5-188D6BB3DFBB}" type="slidenum">
              <a:rPr lang="en-US"/>
              <a:pPr/>
              <a:t>‹#›</a:t>
            </a:fld>
            <a:endParaRPr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33C1452-9346-4913-B6FD-949F7CEE7274}"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6F48980-7134-429C-A1F3-A10C0AB190DF}" type="slidenum">
              <a:rPr lang="en-US"/>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07FDE99-4AAD-4B22-8B9A-D5FF4CBCA05B}" type="slidenum">
              <a:rPr lang="en-US"/>
              <a:pPr/>
              <a:t>‹#›</a:t>
            </a:fld>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46DAEA6-8F36-4E46-84FD-EE15EA1BC8B9}" type="slidenum">
              <a:rPr lang="en-US"/>
              <a:pPr/>
              <a:t>‹#›</a:t>
            </a:fld>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07544A-DF81-40E8-8B6F-F7C1F7E71E00}" type="slidenum">
              <a:rPr lang="en-US"/>
              <a:pPr/>
              <a:t>‹#›</a:t>
            </a:fld>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4AB2381-10D3-4012-B39D-52AD82C5A213}" type="slidenum">
              <a:rPr lang="en-US"/>
              <a:pPr/>
              <a:t>‹#›</a:t>
            </a:fld>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DE9B996-E608-4F8A-97BB-D3C579949C07}" type="slidenum">
              <a:rPr lang="en-US"/>
              <a:pPr/>
              <a:t>‹#›</a:t>
            </a:fld>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AD3D8B1-7CAB-4F23-AF16-9FBE8704F453}" type="slidenum">
              <a:rPr lang="en-US"/>
              <a:pPr/>
              <a:t>‹#›</a:t>
            </a:fld>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CD5B0B1-C256-4A29-AFE0-7C815DD0B104}" type="slidenum">
              <a:rPr lang="en-US"/>
              <a:pPr/>
              <a:t>‹#›</a:t>
            </a:fld>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5CEAA8E-4350-4D46-81E5-E2B067EDBD9B}" type="slidenum">
              <a:rPr lang="en-US"/>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49B4520C-1CA9-489C-A862-6C18EAB20921}" type="slidenum">
              <a:rPr lang="en-US"/>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EA6DB5D1-A780-4BE1-8CD3-5D9535BB06A6}"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E1E2743-918A-4953-B838-CB6FB224F181}" type="slidenum">
              <a:rPr lang="en-US"/>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350F2508-3564-4C3B-B51B-EB1EAD398F19}" type="slidenum">
              <a:rPr lang="en-US"/>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8BAF47E-7D8B-4F5C-8770-10ED0AB3B81C}" type="slidenum">
              <a:rPr lang="en-US"/>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9374BB5-B5FA-42A0-A23C-868E57BD3FE7}" type="slidenum">
              <a:rPr lang="en-US"/>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3B62991-53D5-465C-9BCC-7901B2B3D036}" type="slidenum">
              <a:rPr lang="en-US"/>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1ECDD71-723C-4196-AD2F-51F3226CADA7}" type="slidenum">
              <a:rPr lang="en-US"/>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89995A3-BC66-43B6-8FE2-B4072231CBD9}" type="slidenum">
              <a:rPr lang="en-US"/>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1E9A533-A332-461D-95A9-4FD6C7E69CEA}" type="slidenum">
              <a:rPr lang="en-US"/>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FE69DB5C-29A0-4373-A276-76738414C10A}" type="slidenum">
              <a:rPr lang="en-US"/>
              <a:pPr/>
              <a:t>‹#›</a:t>
            </a:fld>
            <a:endParaRPr lang="en-US" dirty="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F92F1C2-9904-4F38-925E-89D121066873}" type="slidenum">
              <a:rPr lang="en-US"/>
              <a:pPr/>
              <a:t>‹#›</a:t>
            </a:fld>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3200400"/>
            <a:ext cx="3733800" cy="277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200400"/>
            <a:ext cx="3733800" cy="277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7A265C4-B31A-42B0-A3DC-8419DED423F1}"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7210CA9-680A-4632-A0E7-FF788C2D0FC0}" type="slidenum">
              <a:rPr lang="en-US"/>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E81222C9-3C07-46EA-ADD2-3D75A3B0CC3D}" type="slidenum">
              <a:rPr lang="en-US"/>
              <a:pPr/>
              <a:t>‹#›</a:t>
            </a:fld>
            <a:endParaRPr lang="en-US" dirty="0"/>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9865395-42A5-4888-A454-BE8D71F1CB76}" type="slidenum">
              <a:rPr lang="en-US"/>
              <a:pPr/>
              <a:t>‹#›</a:t>
            </a:fld>
            <a:endParaRPr lang="en-US" dirty="0"/>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86AAD6D-1012-4F2E-89A1-31D1244F138A}" type="slidenum">
              <a:rPr lang="en-US"/>
              <a:pPr/>
              <a:t>‹#›</a:t>
            </a:fld>
            <a:endParaRPr lang="en-US" dirty="0"/>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9BD6B78-326F-45AE-9218-CB360E0166C7}" type="slidenum">
              <a:rPr lang="en-US"/>
              <a:pPr/>
              <a:t>‹#›</a:t>
            </a:fld>
            <a:endParaRPr lang="en-US" dirty="0"/>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5AEF38E-A13E-414C-A2B4-FAC878BB7576}" type="slidenum">
              <a:rPr lang="en-US"/>
              <a:pPr/>
              <a:t>‹#›</a:t>
            </a:fld>
            <a:endParaRPr lang="en-US" dirty="0"/>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2607848F-2B0C-43C5-83C0-B164B358D81C}" type="slidenum">
              <a:rPr lang="en-US"/>
              <a:pPr/>
              <a:t>‹#›</a:t>
            </a:fld>
            <a:endParaRPr lang="en-US" dirty="0"/>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0"/>
            <a:ext cx="2057400" cy="4068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0"/>
            <a:ext cx="6019800" cy="4068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46FE7EC6-FEFB-4BAC-A2AA-0A3223C307D6}" type="slidenum">
              <a:rPr lang="en-US"/>
              <a:pPr/>
              <a:t>‹#›</a:t>
            </a:fld>
            <a:endParaRPr lang="en-US" dirty="0"/>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F71E8BF-BE89-4C97-BEF6-5F8BEC40A27D}" type="slidenum">
              <a:rPr lang="en-US"/>
              <a:pPr/>
              <a:t>‹#›</a:t>
            </a:fld>
            <a:endParaRPr lang="en-US" dirty="0"/>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E8F6D23-56D5-4C0A-9B0A-E50B686DE23B}" type="slidenum">
              <a:rPr lang="en-US"/>
              <a:pPr/>
              <a:t>‹#›</a:t>
            </a:fld>
            <a:endParaRPr lang="en-US" dirty="0"/>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34744681-C36E-415D-A503-5420A6352A49}"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BE75A287-51A1-4A24-9C88-9F9F9A4F9529}" type="slidenum">
              <a:rPr lang="en-US"/>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74FDB78-DC85-48F6-A7AF-824D974C1469}" type="slidenum">
              <a:rPr lang="en-US"/>
              <a:pPr/>
              <a:t>‹#›</a:t>
            </a:fld>
            <a:endParaRPr lang="en-US" dirty="0"/>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E5CEE8C1-0D88-4298-93B2-09DF8D25B8D6}" type="slidenum">
              <a:rPr lang="en-US"/>
              <a:pPr/>
              <a:t>‹#›</a:t>
            </a:fld>
            <a:endParaRPr lang="en-US" dirty="0"/>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F5C58F0-6B9C-4ED8-A141-F6BBF496954C}" type="slidenum">
              <a:rPr lang="en-US"/>
              <a:pPr/>
              <a:t>‹#›</a:t>
            </a:fld>
            <a:endParaRPr lang="en-US" dirty="0"/>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8E99C43C-AFB1-4B6B-B68E-AA70503ECAE3}" type="slidenum">
              <a:rPr lang="en-US"/>
              <a:pPr/>
              <a:t>‹#›</a:t>
            </a:fld>
            <a:endParaRPr lang="en-US" dirty="0"/>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BA4FA7D-E984-4D58-8C29-788B7A9535F0}" type="slidenum">
              <a:rPr lang="en-US"/>
              <a:pPr/>
              <a:t>‹#›</a:t>
            </a:fld>
            <a:endParaRPr lang="en-US" dirty="0"/>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3C6652C-9B88-42F9-8F9B-77B64DFC0D3C}" type="slidenum">
              <a:rPr lang="en-US"/>
              <a:pPr/>
              <a:t>‹#›</a:t>
            </a:fld>
            <a:endParaRPr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815360E-0564-4E01-AB4A-628603F4BCB8}" type="slidenum">
              <a:rPr lang="en-US"/>
              <a:pPr/>
              <a:t>‹#›</a:t>
            </a:fld>
            <a:endParaRPr lang="en-US" dirty="0"/>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EFE15A53-3A0E-4A54-AAD6-F68ECF27BEB6}" type="slidenum">
              <a:rPr lang="en-US"/>
              <a:pPr/>
              <a:t>‹#›</a:t>
            </a:fld>
            <a:endParaRPr lang="en-US" dirty="0"/>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0430FC8-876E-4C8B-9EDC-9A8BE6FE3608}" type="slidenum">
              <a:rPr lang="en-US"/>
              <a:pPr/>
              <a:t>‹#›</a:t>
            </a:fld>
            <a:endParaRPr lang="en-US" dirty="0"/>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D8C919A-6ED7-4ECB-B75A-F1C9858824BC}"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2DC6905-A78F-4890-917D-CD8A3DD32C42}" type="slidenum">
              <a:rPr lang="en-US"/>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15EF925-8A7D-4C86-A23D-21FA768BC71B}" type="slidenum">
              <a:rPr lang="en-US"/>
              <a:pPr/>
              <a:t>‹#›</a:t>
            </a:fld>
            <a:endParaRPr lang="en-US" dirty="0"/>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E14003FA-2469-46BB-A7D7-8CB3FA6318F6}" type="slidenum">
              <a:rPr lang="en-US"/>
              <a:pPr/>
              <a:t>‹#›</a:t>
            </a:fld>
            <a:endParaRPr lang="en-US" dirty="0"/>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8E515DDC-FE91-4D89-959E-AD5B1CCA91AF}" type="slidenum">
              <a:rPr lang="en-US"/>
              <a:pPr/>
              <a:t>‹#›</a:t>
            </a:fld>
            <a:endParaRPr lang="en-US" dirty="0"/>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50F334B-FD29-4C06-9D80-6120A503C26C}" type="slidenum">
              <a:rPr lang="en-US"/>
              <a:pPr/>
              <a:t>‹#›</a:t>
            </a:fld>
            <a:endParaRPr lang="en-US" dirty="0"/>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4CA76DD-E64B-4283-89B8-5D019F9AA46B}" type="slidenum">
              <a:rPr lang="en-US"/>
              <a:pPr/>
              <a:t>‹#›</a:t>
            </a:fld>
            <a:endParaRPr lang="en-US" dirty="0"/>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9C0290E-ED9B-4BC3-B00D-BE7BFD3AAAEA}" type="slidenum">
              <a:rPr lang="en-US"/>
              <a:pPr/>
              <a:t>‹#›</a:t>
            </a:fld>
            <a:endParaRPr lang="en-US" dirty="0"/>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860DCF9-30F0-428A-9E27-D97F3B380207}" type="slidenum">
              <a:rPr lang="en-US"/>
              <a:pPr/>
              <a:t>‹#›</a:t>
            </a:fld>
            <a:endParaRPr lang="en-US" dirty="0"/>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A1EA0AC-126D-4837-9DF7-5B4EE1321734}" type="slidenum">
              <a:rPr lang="en-US"/>
              <a:pPr/>
              <a:t>‹#›</a:t>
            </a:fld>
            <a:endParaRPr lang="en-US" dirty="0"/>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505F949-7E9B-4BDB-91FF-BB024866768C}" type="slidenum">
              <a:rPr lang="en-US"/>
              <a:pPr/>
              <a:t>‹#›</a:t>
            </a:fld>
            <a:endParaRPr lang="en-US" dirty="0"/>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1CC310D-1166-4DDB-897E-6C48579E1EFE}"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26804BD-341C-49B0-A6CE-C80175CFA38C}" type="slidenum">
              <a:rPr lang="en-US"/>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3BA1BE0-5CC5-4CC1-B253-484C07431B9B}" type="slidenum">
              <a:rPr lang="en-US"/>
              <a:pPr/>
              <a:t>‹#›</a:t>
            </a:fld>
            <a:endParaRPr lang="en-US" dirty="0"/>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1186698-2920-452F-89AE-B350F9402072}" type="slidenum">
              <a:rPr lang="en-US"/>
              <a:pPr/>
              <a:t>‹#›</a:t>
            </a:fld>
            <a:endParaRPr lang="en-US" dirty="0"/>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3200400"/>
            <a:ext cx="3733800" cy="277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200400"/>
            <a:ext cx="3733800" cy="2773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C580CA0C-9FE6-4DC0-83D5-910DF1F402B4}" type="slidenum">
              <a:rPr lang="en-US"/>
              <a:pPr/>
              <a:t>‹#›</a:t>
            </a:fld>
            <a:endParaRPr lang="en-US" dirty="0"/>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5CE3008A-CB85-4535-AF9C-6274842BB6EB}" type="slidenum">
              <a:rPr lang="en-US"/>
              <a:pPr/>
              <a:t>‹#›</a:t>
            </a:fld>
            <a:endParaRPr lang="en-US" dirty="0"/>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D64C1EBA-B414-4C34-83A7-A8E532DDF4C7}" type="slidenum">
              <a:rPr lang="en-US"/>
              <a:pPr/>
              <a:t>‹#›</a:t>
            </a:fld>
            <a:endParaRPr lang="en-US" dirty="0"/>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4BDFD0EC-3B87-44C7-A82E-B97C61690A45}" type="slidenum">
              <a:rPr lang="en-US"/>
              <a:pPr/>
              <a:t>‹#›</a:t>
            </a:fld>
            <a:endParaRPr lang="en-US" dirty="0"/>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CCAA108-DF56-410E-B240-931168AF2AAD}" type="slidenum">
              <a:rPr lang="en-US"/>
              <a:pPr/>
              <a:t>‹#›</a:t>
            </a:fld>
            <a:endParaRPr lang="en-US" dirty="0"/>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D3C76A5-0262-4F59-B4A0-7B629B9F7720}" type="slidenum">
              <a:rPr lang="en-US"/>
              <a:pPr/>
              <a:t>‹#›</a:t>
            </a:fld>
            <a:endParaRPr lang="en-US" dirty="0"/>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8FD4B93-75A5-44E6-BA4B-27ED745D2FA6}" type="slidenum">
              <a:rPr lang="en-US"/>
              <a:pPr/>
              <a:t>‹#›</a:t>
            </a:fld>
            <a:endParaRPr lang="en-US" dirty="0"/>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0"/>
            <a:ext cx="2057400" cy="4068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0"/>
            <a:ext cx="6019800" cy="4068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C9AF904-6BE4-4FC9-A081-81BD13044D8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5.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8.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9.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5262426-0655-4609-9497-593AC740036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B9949B8-425D-4E8C-98B2-604FF88A4DD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19050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762000" y="3200400"/>
            <a:ext cx="7620000" cy="2773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E8E53BC-AF22-4093-B09F-879DF099FCC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9DD9177-5ED1-41D7-B4AC-0892ED01E84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227D19A-2809-4A19-8820-7EFE2814E40F}"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19050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762000" y="3200400"/>
            <a:ext cx="7620000" cy="2773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B38B440-0880-49AB-9628-6B24B1CE63EE}"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003C3A8-E005-4EAC-899D-84384914BBA0}"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EC2E018-9A20-4576-886A-7E1C07C00B2A}"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19050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762000" y="3200400"/>
            <a:ext cx="7620000" cy="2773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6152B05-75B7-4170-A2FE-CA7F3400E68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fontAlgn="base">
        <a:spcBef>
          <a:spcPct val="20000"/>
        </a:spcBef>
        <a:spcAft>
          <a:spcPct val="0"/>
        </a:spcAft>
        <a:buChar char="•"/>
        <a:defRPr sz="3200">
          <a:solidFill>
            <a:schemeClr val="tx1"/>
          </a:solidFill>
          <a:latin typeface="+mn-lt"/>
          <a:ea typeface="+mn-ea"/>
          <a:cs typeface="+mn-cs"/>
        </a:defRPr>
      </a:lvl1pPr>
      <a:lvl2pPr marL="742950" indent="-285750" algn="ctr" rtl="0" fontAlgn="base">
        <a:spcBef>
          <a:spcPct val="20000"/>
        </a:spcBef>
        <a:spcAft>
          <a:spcPct val="0"/>
        </a:spcAft>
        <a:buChar char="–"/>
        <a:defRPr sz="2800">
          <a:solidFill>
            <a:schemeClr val="tx1"/>
          </a:solidFill>
          <a:latin typeface="+mn-lt"/>
        </a:defRPr>
      </a:lvl2pPr>
      <a:lvl3pPr marL="1143000" indent="-228600" algn="ctr" rtl="0" fontAlgn="base">
        <a:spcBef>
          <a:spcPct val="20000"/>
        </a:spcBef>
        <a:spcAft>
          <a:spcPct val="0"/>
        </a:spcAft>
        <a:buChar char="•"/>
        <a:defRPr sz="2400">
          <a:solidFill>
            <a:schemeClr val="tx1"/>
          </a:solidFill>
          <a:latin typeface="+mn-lt"/>
        </a:defRPr>
      </a:lvl3pPr>
      <a:lvl4pPr marL="1600200" indent="-228600" algn="ctr" rtl="0" fontAlgn="base">
        <a:spcBef>
          <a:spcPct val="20000"/>
        </a:spcBef>
        <a:spcAft>
          <a:spcPct val="0"/>
        </a:spcAft>
        <a:buChar char="–"/>
        <a:defRPr sz="2000">
          <a:solidFill>
            <a:schemeClr val="tx1"/>
          </a:solidFill>
          <a:latin typeface="+mn-lt"/>
        </a:defRPr>
      </a:lvl4pPr>
      <a:lvl5pPr marL="2057400" indent="-228600" algn="ctr" rtl="0" fontAlgn="base">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7772400" cy="1470025"/>
          </a:xfrm>
        </p:spPr>
        <p:txBody>
          <a:bodyPr/>
          <a:lstStyle/>
          <a:p>
            <a:r>
              <a:rPr lang="en-US" dirty="0" smtClean="0"/>
              <a:t>A Life Pleasing To God</a:t>
            </a:r>
            <a:endParaRPr lang="en-US" dirty="0"/>
          </a:p>
        </p:txBody>
      </p:sp>
      <p:sp>
        <p:nvSpPr>
          <p:cNvPr id="2051" name="Rectangle 3"/>
          <p:cNvSpPr>
            <a:spLocks noGrp="1" noChangeArrowheads="1"/>
          </p:cNvSpPr>
          <p:nvPr>
            <p:ph type="subTitle" idx="1"/>
          </p:nvPr>
        </p:nvSpPr>
        <p:spPr>
          <a:xfrm>
            <a:off x="457200" y="1828800"/>
            <a:ext cx="8077200" cy="4724400"/>
          </a:xfrm>
        </p:spPr>
        <p:txBody>
          <a:bodyPr/>
          <a:lstStyle/>
          <a:p>
            <a:pPr algn="l"/>
            <a:r>
              <a:rPr lang="en-US" sz="2400" b="1" dirty="0" smtClean="0">
                <a:latin typeface="+mn-lt"/>
                <a:ea typeface="+mn-ea"/>
                <a:cs typeface="+mn-cs"/>
              </a:rPr>
              <a:t>The </a:t>
            </a:r>
            <a:r>
              <a:rPr lang="en-US" sz="2400" b="1" dirty="0">
                <a:latin typeface="+mn-lt"/>
                <a:ea typeface="+mn-ea"/>
                <a:cs typeface="+mn-cs"/>
              </a:rPr>
              <a:t>First letter to the church at Thessalonica (2</a:t>
            </a:r>
            <a:r>
              <a:rPr lang="en-US" sz="2400" b="1" baseline="30000" dirty="0">
                <a:latin typeface="+mn-lt"/>
                <a:ea typeface="+mn-ea"/>
                <a:cs typeface="+mn-cs"/>
              </a:rPr>
              <a:t>nd</a:t>
            </a:r>
            <a:r>
              <a:rPr lang="en-US" sz="2400" b="1" dirty="0">
                <a:latin typeface="+mn-lt"/>
                <a:ea typeface="+mn-ea"/>
                <a:cs typeface="+mn-cs"/>
              </a:rPr>
              <a:t> most important city in Greece) </a:t>
            </a:r>
            <a:r>
              <a:rPr lang="en-US" sz="2400" b="1" dirty="0" smtClean="0">
                <a:latin typeface="+mn-lt"/>
                <a:ea typeface="+mn-ea"/>
                <a:cs typeface="+mn-cs"/>
              </a:rPr>
              <a:t>lays </a:t>
            </a:r>
            <a:r>
              <a:rPr lang="en-US" sz="2400" b="1" dirty="0">
                <a:latin typeface="+mn-lt"/>
                <a:ea typeface="+mn-ea"/>
                <a:cs typeface="+mn-cs"/>
              </a:rPr>
              <a:t>out a brief, understandable, set of guiding principles to live a life pleasing to </a:t>
            </a:r>
            <a:r>
              <a:rPr lang="en-US" sz="2400" b="1" dirty="0" smtClean="0">
                <a:latin typeface="+mn-lt"/>
                <a:ea typeface="+mn-ea"/>
                <a:cs typeface="+mn-cs"/>
              </a:rPr>
              <a:t>God</a:t>
            </a:r>
            <a:r>
              <a:rPr lang="en-US" sz="2400" b="1" dirty="0" smtClean="0">
                <a:solidFill>
                  <a:schemeClr val="bg1"/>
                </a:solidFill>
                <a:latin typeface="+mn-lt"/>
                <a:ea typeface="+mn-ea"/>
                <a:cs typeface="+mn-cs"/>
              </a:rPr>
              <a:t>: 1Thessalonians 4:1-2</a:t>
            </a:r>
          </a:p>
          <a:p>
            <a:pPr algn="l"/>
            <a:r>
              <a:rPr lang="en-US" sz="2400" dirty="0">
                <a:solidFill>
                  <a:schemeClr val="bg1"/>
                </a:solidFill>
                <a:latin typeface="+mn-lt"/>
                <a:ea typeface="+mn-ea"/>
                <a:cs typeface="+mn-cs"/>
              </a:rPr>
              <a:t>  </a:t>
            </a:r>
            <a:r>
              <a:rPr lang="en-US" sz="2800" b="1" i="1" dirty="0">
                <a:solidFill>
                  <a:schemeClr val="bg1"/>
                </a:solidFill>
                <a:latin typeface="+mn-lt"/>
                <a:ea typeface="+mn-ea"/>
                <a:cs typeface="+mn-cs"/>
              </a:rPr>
              <a:t>“Finally then, brethren, we beseech and exhort you in the Lord Jesus, that, as ye received of us how ye ought to walk and to please God, even as ye do walk,--that ye abound more and more.  For ye know what charge we gave you through the Lord Jesus.”</a:t>
            </a:r>
            <a:r>
              <a:rPr lang="en-US" sz="2800" b="1" i="1" dirty="0">
                <a:solidFill>
                  <a:schemeClr val="tx1"/>
                </a:solidFill>
                <a:latin typeface="+mn-lt"/>
                <a:ea typeface="+mn-ea"/>
                <a:cs typeface="+mn-cs"/>
              </a:rPr>
              <a:t> </a:t>
            </a:r>
            <a:endParaRPr lang="en-US" sz="2800" b="1" dirty="0">
              <a:solidFill>
                <a:schemeClr val="tx1"/>
              </a:solidFill>
              <a:latin typeface="+mn-lt"/>
              <a:ea typeface="+mn-ea"/>
              <a:cs typeface="+mn-cs"/>
            </a:endParaRPr>
          </a:p>
          <a:p>
            <a:pPr algn="l"/>
            <a:endParaRPr lang="en-US" sz="2400" dirty="0">
              <a:solidFill>
                <a:schemeClr val="tx1"/>
              </a:solidFill>
              <a:latin typeface="+mn-lt"/>
              <a:ea typeface="+mn-ea"/>
              <a:cs typeface="+mn-cs"/>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7772400" cy="3886200"/>
          </a:xfrm>
        </p:spPr>
        <p:txBody>
          <a:bodyPr/>
          <a:lstStyle/>
          <a:p>
            <a:r>
              <a:rPr lang="en-US" sz="2400" dirty="0">
                <a:solidFill>
                  <a:schemeClr val="tx2"/>
                </a:solidFill>
                <a:latin typeface="+mj-lt"/>
                <a:ea typeface="+mj-ea"/>
                <a:cs typeface="+mj-cs"/>
              </a:rPr>
              <a:t/>
            </a:r>
            <a:br>
              <a:rPr lang="en-US" sz="2400" dirty="0">
                <a:solidFill>
                  <a:schemeClr val="tx2"/>
                </a:solidFill>
                <a:latin typeface="+mj-lt"/>
                <a:ea typeface="+mj-ea"/>
                <a:cs typeface="+mj-cs"/>
              </a:rPr>
            </a:br>
            <a:endParaRPr lang="en-US" sz="24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685800" y="533400"/>
            <a:ext cx="8077200" cy="6019800"/>
          </a:xfrm>
          <a:ln w="9525">
            <a:solidFill>
              <a:schemeClr val="accent1">
                <a:lumMod val="60000"/>
                <a:lumOff val="40000"/>
              </a:schemeClr>
            </a:solidFill>
          </a:ln>
        </p:spPr>
        <p:txBody>
          <a:bodyPr/>
          <a:lstStyle/>
          <a:p>
            <a:pPr algn="l"/>
            <a:endParaRPr lang="en-US" sz="2400" dirty="0">
              <a:solidFill>
                <a:schemeClr val="tx1"/>
              </a:solidFill>
              <a:latin typeface="+mn-lt"/>
              <a:ea typeface="+mn-ea"/>
              <a:cs typeface="+mn-cs"/>
            </a:endParaRPr>
          </a:p>
          <a:p>
            <a:r>
              <a:rPr lang="en-US" b="1" dirty="0">
                <a:solidFill>
                  <a:schemeClr val="tx2"/>
                </a:solidFill>
                <a:latin typeface="+mn-lt"/>
                <a:ea typeface="+mn-ea"/>
                <a:cs typeface="+mn-cs"/>
              </a:rPr>
              <a:t>8. Don’t be this Child- </a:t>
            </a:r>
            <a:r>
              <a:rPr lang="en-US" b="1" dirty="0">
                <a:solidFill>
                  <a:schemeClr val="bg1">
                    <a:lumMod val="75000"/>
                  </a:schemeClr>
                </a:solidFill>
                <a:latin typeface="+mn-lt"/>
                <a:ea typeface="+mn-ea"/>
                <a:cs typeface="+mn-cs"/>
              </a:rPr>
              <a:t>2 Timothy 3:1-4  “</a:t>
            </a:r>
            <a:r>
              <a:rPr lang="x-none">
                <a:solidFill>
                  <a:schemeClr val="bg1">
                    <a:lumMod val="75000"/>
                  </a:schemeClr>
                </a:solidFill>
                <a:latin typeface="+mn-lt"/>
                <a:ea typeface="+mn-ea"/>
                <a:cs typeface="+mn-cs"/>
              </a:rPr>
              <a:t>But know this, that in the last days grievous times shall come.  For men shall be lovers of self, lovers of money, boastful, haughty, railers, disobedient to parents, unthankful, unholy,  without natural affection, implacable, slanderers, without self-control, fierce, no lovers of good, traitors, headstrong, puffed up, lovers of pleasure rather than lovers of God;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7772400" cy="2971800"/>
          </a:xfrm>
        </p:spPr>
        <p:txBody>
          <a:bodyPr/>
          <a:lstStyle/>
          <a:p>
            <a:r>
              <a:rPr lang="en-US" sz="2400" b="1" u="sng" dirty="0">
                <a:solidFill>
                  <a:schemeClr val="tx2"/>
                </a:solidFill>
                <a:latin typeface="+mj-lt"/>
                <a:ea typeface="+mj-ea"/>
                <a:cs typeface="+mj-cs"/>
              </a:rPr>
              <a:t>V. Guide Five: Treat non-Christians in an honorable </a:t>
            </a:r>
            <a:r>
              <a:rPr lang="en-US" sz="2400" b="1" u="sng" dirty="0" smtClean="0">
                <a:solidFill>
                  <a:schemeClr val="tx2"/>
                </a:solidFill>
                <a:latin typeface="+mj-lt"/>
                <a:ea typeface="+mj-ea"/>
                <a:cs typeface="+mj-cs"/>
              </a:rPr>
              <a:t>manner</a:t>
            </a:r>
            <a:r>
              <a:rPr lang="en-US" sz="2400" b="1" dirty="0" smtClean="0">
                <a:solidFill>
                  <a:schemeClr val="tx2"/>
                </a:solidFill>
                <a:latin typeface="+mj-lt"/>
                <a:ea typeface="+mj-ea"/>
                <a:cs typeface="+mj-cs"/>
              </a:rPr>
              <a:t>-</a:t>
            </a:r>
            <a:br>
              <a:rPr lang="en-US" sz="2400" b="1" dirty="0" smtClean="0">
                <a:solidFill>
                  <a:schemeClr val="tx2"/>
                </a:solidFill>
                <a:latin typeface="+mj-lt"/>
                <a:ea typeface="+mj-ea"/>
                <a:cs typeface="+mj-cs"/>
              </a:rPr>
            </a:br>
            <a:r>
              <a:rPr lang="en-US" sz="2400" dirty="0" smtClean="0">
                <a:solidFill>
                  <a:schemeClr val="bg1">
                    <a:lumMod val="75000"/>
                  </a:schemeClr>
                </a:solidFill>
                <a:latin typeface="+mj-lt"/>
                <a:ea typeface="+mj-ea"/>
                <a:cs typeface="+mj-cs"/>
              </a:rPr>
              <a:t>1Th 4:</a:t>
            </a:r>
            <a:r>
              <a:rPr lang="en-US" sz="2400" i="1" dirty="0" smtClean="0">
                <a:solidFill>
                  <a:schemeClr val="bg1">
                    <a:lumMod val="75000"/>
                  </a:schemeClr>
                </a:solidFill>
                <a:latin typeface="+mj-lt"/>
                <a:ea typeface="+mj-ea"/>
                <a:cs typeface="+mj-cs"/>
              </a:rPr>
              <a:t>12</a:t>
            </a:r>
            <a:br>
              <a:rPr lang="en-US" sz="2400" i="1" dirty="0" smtClean="0">
                <a:solidFill>
                  <a:schemeClr val="bg1">
                    <a:lumMod val="75000"/>
                  </a:schemeClr>
                </a:solidFill>
                <a:latin typeface="+mj-lt"/>
                <a:ea typeface="+mj-ea"/>
                <a:cs typeface="+mj-cs"/>
              </a:rPr>
            </a:br>
            <a:r>
              <a:rPr lang="en-US" sz="2400" i="1" dirty="0">
                <a:solidFill>
                  <a:schemeClr val="bg1">
                    <a:lumMod val="75000"/>
                  </a:schemeClr>
                </a:solidFill>
                <a:latin typeface="+mj-lt"/>
                <a:ea typeface="+mj-ea"/>
                <a:cs typeface="+mj-cs"/>
              </a:rPr>
              <a:t>  “That ye may walk honestly toward them that are without, and that ye may have lack of nothing.”</a:t>
            </a:r>
            <a:r>
              <a:rPr lang="en-US" sz="2400" dirty="0">
                <a:solidFill>
                  <a:schemeClr val="tx2"/>
                </a:solidFill>
                <a:latin typeface="+mj-lt"/>
                <a:ea typeface="+mj-ea"/>
                <a:cs typeface="+mj-cs"/>
              </a:rPr>
              <a:t> </a:t>
            </a:r>
            <a:r>
              <a:rPr lang="en-US" sz="2400" dirty="0" smtClean="0">
                <a:solidFill>
                  <a:schemeClr val="tx2"/>
                </a:solidFill>
                <a:latin typeface="+mj-lt"/>
                <a:ea typeface="+mj-ea"/>
                <a:cs typeface="+mj-cs"/>
              </a:rPr>
              <a:t/>
            </a:r>
            <a:br>
              <a:rPr lang="en-US" sz="2400" dirty="0" smtClean="0">
                <a:solidFill>
                  <a:schemeClr val="tx2"/>
                </a:solidFill>
                <a:latin typeface="+mj-lt"/>
                <a:ea typeface="+mj-ea"/>
                <a:cs typeface="+mj-cs"/>
              </a:rPr>
            </a:br>
            <a:r>
              <a:rPr lang="en-US" sz="2400" dirty="0">
                <a:solidFill>
                  <a:schemeClr val="tx2"/>
                </a:solidFill>
                <a:latin typeface="+mj-lt"/>
                <a:ea typeface="+mj-ea"/>
                <a:cs typeface="+mj-cs"/>
              </a:rPr>
              <a:t/>
            </a:r>
            <a:br>
              <a:rPr lang="en-US" sz="2400" dirty="0">
                <a:solidFill>
                  <a:schemeClr val="tx2"/>
                </a:solidFill>
                <a:latin typeface="+mj-lt"/>
                <a:ea typeface="+mj-ea"/>
                <a:cs typeface="+mj-cs"/>
              </a:rPr>
            </a:br>
            <a:r>
              <a:rPr lang="en-US" sz="2400" b="1" dirty="0" smtClean="0">
                <a:solidFill>
                  <a:schemeClr val="tx2"/>
                </a:solidFill>
                <a:latin typeface="+mj-lt"/>
                <a:ea typeface="+mj-ea"/>
                <a:cs typeface="+mj-cs"/>
              </a:rPr>
              <a:t>1</a:t>
            </a:r>
            <a:r>
              <a:rPr lang="en-US" sz="2400" b="1" dirty="0">
                <a:solidFill>
                  <a:schemeClr val="tx2"/>
                </a:solidFill>
                <a:latin typeface="+mj-lt"/>
                <a:ea typeface="+mj-ea"/>
                <a:cs typeface="+mj-cs"/>
              </a:rPr>
              <a:t>. Honestly</a:t>
            </a:r>
            <a:r>
              <a:rPr lang="en-US" sz="2400" dirty="0">
                <a:solidFill>
                  <a:schemeClr val="tx2"/>
                </a:solidFill>
                <a:latin typeface="+mj-lt"/>
                <a:ea typeface="+mj-ea"/>
                <a:cs typeface="+mj-cs"/>
              </a:rPr>
              <a:t> (2156)- in a </a:t>
            </a:r>
            <a:r>
              <a:rPr lang="en-US" sz="2400" dirty="0" smtClean="0">
                <a:solidFill>
                  <a:schemeClr val="tx2"/>
                </a:solidFill>
                <a:latin typeface="+mj-lt"/>
                <a:ea typeface="+mj-ea"/>
                <a:cs typeface="+mj-cs"/>
              </a:rPr>
              <a:t>decent</a:t>
            </a:r>
            <a:r>
              <a:rPr lang="en-US" sz="2400" dirty="0">
                <a:solidFill>
                  <a:schemeClr val="tx2"/>
                </a:solidFill>
                <a:latin typeface="+mj-lt"/>
                <a:ea typeface="+mj-ea"/>
                <a:cs typeface="+mj-cs"/>
              </a:rPr>
              <a:t>, honorable manner</a:t>
            </a:r>
          </a:p>
        </p:txBody>
      </p:sp>
      <p:sp>
        <p:nvSpPr>
          <p:cNvPr id="2051" name="Rectangle 3"/>
          <p:cNvSpPr>
            <a:spLocks noGrp="1" noChangeArrowheads="1"/>
          </p:cNvSpPr>
          <p:nvPr>
            <p:ph type="subTitle" idx="1"/>
          </p:nvPr>
        </p:nvSpPr>
        <p:spPr>
          <a:xfrm>
            <a:off x="685800" y="3352800"/>
            <a:ext cx="8077200" cy="3200400"/>
          </a:xfrm>
          <a:ln w="9525">
            <a:solidFill>
              <a:schemeClr val="accent1">
                <a:lumMod val="60000"/>
                <a:lumOff val="40000"/>
              </a:schemeClr>
            </a:solidFill>
          </a:ln>
        </p:spPr>
        <p:txBody>
          <a:bodyPr/>
          <a:lstStyle/>
          <a:p>
            <a:r>
              <a:rPr lang="en-US" sz="2000" b="1" dirty="0" smtClean="0">
                <a:solidFill>
                  <a:schemeClr val="tx1"/>
                </a:solidFill>
                <a:latin typeface="+mn-lt"/>
                <a:ea typeface="+mn-ea"/>
                <a:cs typeface="+mn-cs"/>
              </a:rPr>
              <a:t>2. We </a:t>
            </a:r>
            <a:r>
              <a:rPr lang="en-US" sz="2000" b="1" dirty="0">
                <a:solidFill>
                  <a:schemeClr val="tx1"/>
                </a:solidFill>
                <a:latin typeface="+mn-lt"/>
                <a:ea typeface="+mn-ea"/>
                <a:cs typeface="+mn-cs"/>
              </a:rPr>
              <a:t>do not treat non-Christians as </a:t>
            </a:r>
            <a:r>
              <a:rPr lang="en-US" sz="2000" b="1" dirty="0" smtClean="0">
                <a:solidFill>
                  <a:schemeClr val="tx1"/>
                </a:solidFill>
                <a:latin typeface="+mn-lt"/>
                <a:ea typeface="+mn-ea"/>
                <a:cs typeface="+mn-cs"/>
              </a:rPr>
              <a:t>enemies, without value, </a:t>
            </a:r>
            <a:r>
              <a:rPr lang="en-US" sz="2000" b="1" dirty="0">
                <a:solidFill>
                  <a:schemeClr val="tx1"/>
                </a:solidFill>
                <a:latin typeface="+mn-lt"/>
                <a:ea typeface="+mn-ea"/>
                <a:cs typeface="+mn-cs"/>
              </a:rPr>
              <a:t>or </a:t>
            </a:r>
            <a:r>
              <a:rPr lang="en-US" sz="2000" b="1" dirty="0" smtClean="0"/>
              <a:t>without the</a:t>
            </a:r>
            <a:r>
              <a:rPr lang="en-US" sz="2000" b="1" dirty="0" smtClean="0">
                <a:solidFill>
                  <a:schemeClr val="tx1"/>
                </a:solidFill>
                <a:latin typeface="+mn-lt"/>
                <a:ea typeface="+mn-ea"/>
                <a:cs typeface="+mn-cs"/>
              </a:rPr>
              <a:t> </a:t>
            </a:r>
            <a:r>
              <a:rPr lang="en-US" sz="2000" b="1" dirty="0">
                <a:solidFill>
                  <a:schemeClr val="tx1"/>
                </a:solidFill>
                <a:latin typeface="+mn-lt"/>
                <a:ea typeface="+mn-ea"/>
                <a:cs typeface="+mn-cs"/>
              </a:rPr>
              <a:t>right to fair </a:t>
            </a:r>
            <a:r>
              <a:rPr lang="en-US" sz="2000" b="1" dirty="0" smtClean="0">
                <a:solidFill>
                  <a:schemeClr val="tx1"/>
                </a:solidFill>
                <a:latin typeface="+mn-lt"/>
                <a:ea typeface="+mn-ea"/>
                <a:cs typeface="+mn-cs"/>
              </a:rPr>
              <a:t>treatment</a:t>
            </a:r>
          </a:p>
          <a:p>
            <a:r>
              <a:rPr lang="en-US" sz="2000" b="1" dirty="0" smtClean="0">
                <a:solidFill>
                  <a:schemeClr val="bg1">
                    <a:lumMod val="75000"/>
                  </a:schemeClr>
                </a:solidFill>
                <a:latin typeface="+mn-lt"/>
                <a:ea typeface="+mn-ea"/>
                <a:cs typeface="+mn-cs"/>
              </a:rPr>
              <a:t>Romans </a:t>
            </a:r>
            <a:r>
              <a:rPr lang="en-US" sz="2000" b="1" dirty="0">
                <a:solidFill>
                  <a:schemeClr val="bg1">
                    <a:lumMod val="75000"/>
                  </a:schemeClr>
                </a:solidFill>
                <a:latin typeface="+mn-lt"/>
                <a:ea typeface="+mn-ea"/>
                <a:cs typeface="+mn-cs"/>
              </a:rPr>
              <a:t>12:17-</a:t>
            </a:r>
            <a:r>
              <a:rPr lang="en-US" sz="2000" b="1" i="1" dirty="0">
                <a:solidFill>
                  <a:schemeClr val="bg1">
                    <a:lumMod val="75000"/>
                  </a:schemeClr>
                </a:solidFill>
                <a:latin typeface="+mn-lt"/>
                <a:ea typeface="+mn-ea"/>
                <a:cs typeface="+mn-cs"/>
              </a:rPr>
              <a:t>21</a:t>
            </a:r>
            <a:r>
              <a:rPr lang="en-US" sz="2000" i="1" dirty="0">
                <a:solidFill>
                  <a:schemeClr val="bg1">
                    <a:lumMod val="75000"/>
                  </a:schemeClr>
                </a:solidFill>
                <a:latin typeface="+mn-lt"/>
                <a:ea typeface="+mn-ea"/>
                <a:cs typeface="+mn-cs"/>
              </a:rPr>
              <a:t>  “Recompense to no man evil for evil. Provide things honest in the sight of all men. If it be possible, as much as </a:t>
            </a:r>
            <a:r>
              <a:rPr lang="en-US" sz="2000" i="1" dirty="0" err="1">
                <a:solidFill>
                  <a:schemeClr val="bg1">
                    <a:lumMod val="75000"/>
                  </a:schemeClr>
                </a:solidFill>
                <a:latin typeface="+mn-lt"/>
                <a:ea typeface="+mn-ea"/>
                <a:cs typeface="+mn-cs"/>
              </a:rPr>
              <a:t>lieth</a:t>
            </a:r>
            <a:r>
              <a:rPr lang="en-US" sz="2000" i="1" dirty="0">
                <a:solidFill>
                  <a:schemeClr val="bg1">
                    <a:lumMod val="75000"/>
                  </a:schemeClr>
                </a:solidFill>
                <a:latin typeface="+mn-lt"/>
                <a:ea typeface="+mn-ea"/>
                <a:cs typeface="+mn-cs"/>
              </a:rPr>
              <a:t> in you, live peaceably with all men. Dearly beloved, avenge not yourselves, but rather give place unto wrath: for it is written, Vengeance is mine; I will repay, saith the Lord. Therefore if </a:t>
            </a:r>
            <a:r>
              <a:rPr lang="en-US" sz="2000" i="1" dirty="0" err="1">
                <a:solidFill>
                  <a:schemeClr val="bg1">
                    <a:lumMod val="75000"/>
                  </a:schemeClr>
                </a:solidFill>
                <a:latin typeface="+mn-lt"/>
                <a:ea typeface="+mn-ea"/>
                <a:cs typeface="+mn-cs"/>
              </a:rPr>
              <a:t>thine</a:t>
            </a:r>
            <a:r>
              <a:rPr lang="en-US" sz="2000" i="1" dirty="0">
                <a:solidFill>
                  <a:schemeClr val="bg1">
                    <a:lumMod val="75000"/>
                  </a:schemeClr>
                </a:solidFill>
                <a:latin typeface="+mn-lt"/>
                <a:ea typeface="+mn-ea"/>
                <a:cs typeface="+mn-cs"/>
              </a:rPr>
              <a:t> enemy hunger, feed him; if he thirst, give him drink: for in so doing thou shalt heap coals of fire on his head. Be not overcome of evil, but overcome evil with good.”</a:t>
            </a:r>
            <a:r>
              <a:rPr lang="en-US" sz="2000" dirty="0">
                <a:solidFill>
                  <a:schemeClr val="bg1">
                    <a:lumMod val="75000"/>
                  </a:schemeClr>
                </a:solidFill>
                <a:latin typeface="+mn-lt"/>
                <a:ea typeface="+mn-ea"/>
                <a:cs typeface="+mn-cs"/>
              </a:rPr>
              <a:t> </a:t>
            </a:r>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533400" y="1676400"/>
            <a:ext cx="8077200" cy="2895600"/>
          </a:xfrm>
          <a:ln w="9525">
            <a:solidFill>
              <a:schemeClr val="accent1">
                <a:lumMod val="60000"/>
                <a:lumOff val="40000"/>
              </a:schemeClr>
            </a:solidFill>
          </a:ln>
        </p:spPr>
        <p:txBody>
          <a:bodyPr/>
          <a:lstStyle/>
          <a:p>
            <a:pPr marL="457200" indent="-457200" algn="l"/>
            <a:endParaRPr lang="en-US" sz="2400" b="1" dirty="0" smtClean="0">
              <a:solidFill>
                <a:schemeClr val="tx1"/>
              </a:solidFill>
              <a:latin typeface="+mn-lt"/>
              <a:ea typeface="+mn-ea"/>
              <a:cs typeface="+mn-cs"/>
            </a:endParaRPr>
          </a:p>
          <a:p>
            <a:pPr marL="457200" indent="-457200" algn="l"/>
            <a:r>
              <a:rPr lang="en-US" sz="2400" b="1" dirty="0" smtClean="0">
                <a:solidFill>
                  <a:schemeClr val="tx1"/>
                </a:solidFill>
                <a:latin typeface="+mn-lt"/>
                <a:ea typeface="+mn-ea"/>
                <a:cs typeface="+mn-cs"/>
              </a:rPr>
              <a:t>1. Abstain from </a:t>
            </a:r>
            <a:r>
              <a:rPr lang="en-US" sz="2400" b="1" dirty="0" smtClean="0"/>
              <a:t>fornication.</a:t>
            </a:r>
          </a:p>
          <a:p>
            <a:pPr marL="457200" indent="-457200" algn="l"/>
            <a:r>
              <a:rPr lang="en-US" sz="2400" b="1" dirty="0" smtClean="0">
                <a:solidFill>
                  <a:schemeClr val="tx1"/>
                </a:solidFill>
                <a:latin typeface="+mn-lt"/>
                <a:ea typeface="+mn-ea"/>
                <a:cs typeface="+mn-cs"/>
              </a:rPr>
              <a:t>2. Don’t cheat anyone.</a:t>
            </a:r>
          </a:p>
          <a:p>
            <a:pPr marL="457200" indent="-457200" algn="l"/>
            <a:r>
              <a:rPr lang="en-US" sz="2400" b="1" dirty="0" smtClean="0"/>
              <a:t>3. Have brotherly love towards your fellow Christian.</a:t>
            </a:r>
          </a:p>
          <a:p>
            <a:pPr marL="457200" indent="-457200" algn="l"/>
            <a:r>
              <a:rPr lang="en-US" sz="2400" b="1" dirty="0" smtClean="0">
                <a:solidFill>
                  <a:schemeClr val="tx1"/>
                </a:solidFill>
                <a:latin typeface="+mn-lt"/>
                <a:ea typeface="+mn-ea"/>
                <a:cs typeface="+mn-cs"/>
              </a:rPr>
              <a:t>4. Mind your own business.</a:t>
            </a:r>
          </a:p>
          <a:p>
            <a:pPr marL="457200" indent="-457200" algn="l"/>
            <a:r>
              <a:rPr lang="en-US" sz="2400" b="1" dirty="0" smtClean="0"/>
              <a:t>5. Treat non-Christians in an honorable manner.</a:t>
            </a:r>
            <a:endParaRPr lang="en-US" sz="2400" b="1" dirty="0" smtClean="0">
              <a:solidFill>
                <a:schemeClr val="tx1"/>
              </a:solidFill>
              <a:latin typeface="+mn-lt"/>
              <a:ea typeface="+mn-ea"/>
              <a:cs typeface="+mn-cs"/>
            </a:endParaRPr>
          </a:p>
          <a:p>
            <a:endParaRPr lang="en-US" sz="2000" dirty="0"/>
          </a:p>
        </p:txBody>
      </p:sp>
      <p:sp>
        <p:nvSpPr>
          <p:cNvPr id="4" name="Title 3"/>
          <p:cNvSpPr>
            <a:spLocks noGrp="1"/>
          </p:cNvSpPr>
          <p:nvPr>
            <p:ph type="ctrTitle"/>
          </p:nvPr>
        </p:nvSpPr>
        <p:spPr>
          <a:xfrm>
            <a:off x="533400" y="152400"/>
            <a:ext cx="7772400" cy="1219199"/>
          </a:xfrm>
        </p:spPr>
        <p:txBody>
          <a:bodyPr/>
          <a:lstStyle/>
          <a:p>
            <a:r>
              <a:rPr lang="en-US" sz="2400" b="1" dirty="0" smtClean="0"/>
              <a:t>Follow these Principles and you will not find yourself missing something essential in your life!</a:t>
            </a: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7772400" cy="2209800"/>
          </a:xfrm>
        </p:spPr>
        <p:txBody>
          <a:bodyPr/>
          <a:lstStyle/>
          <a:p>
            <a:r>
              <a:rPr lang="en-US" sz="2400" b="1" dirty="0">
                <a:solidFill>
                  <a:schemeClr val="bg1"/>
                </a:solidFill>
                <a:latin typeface="+mj-lt"/>
                <a:ea typeface="+mj-ea"/>
                <a:cs typeface="+mj-cs"/>
              </a:rPr>
              <a:t>1Th 4:1-2</a:t>
            </a:r>
            <a:r>
              <a:rPr lang="en-US" sz="2400" dirty="0">
                <a:solidFill>
                  <a:schemeClr val="bg1"/>
                </a:solidFill>
                <a:latin typeface="+mj-lt"/>
                <a:ea typeface="+mj-ea"/>
                <a:cs typeface="+mj-cs"/>
              </a:rPr>
              <a:t>  </a:t>
            </a:r>
            <a:r>
              <a:rPr lang="en-US" sz="2400" i="1" dirty="0">
                <a:solidFill>
                  <a:schemeClr val="bg1"/>
                </a:solidFill>
                <a:latin typeface="+mj-lt"/>
                <a:ea typeface="+mj-ea"/>
                <a:cs typeface="+mj-cs"/>
              </a:rPr>
              <a:t>“Finally then, brethren, we </a:t>
            </a:r>
            <a:r>
              <a:rPr lang="en-US" sz="2400" b="1" i="1" dirty="0">
                <a:solidFill>
                  <a:schemeClr val="bg1"/>
                </a:solidFill>
                <a:latin typeface="+mj-lt"/>
                <a:ea typeface="+mj-ea"/>
                <a:cs typeface="+mj-cs"/>
              </a:rPr>
              <a:t>beseech</a:t>
            </a:r>
            <a:r>
              <a:rPr lang="en-US" sz="2400" i="1" dirty="0">
                <a:solidFill>
                  <a:schemeClr val="bg1"/>
                </a:solidFill>
                <a:latin typeface="+mj-lt"/>
                <a:ea typeface="+mj-ea"/>
                <a:cs typeface="+mj-cs"/>
              </a:rPr>
              <a:t> and </a:t>
            </a:r>
            <a:r>
              <a:rPr lang="en-US" sz="2400" b="1" i="1" dirty="0">
                <a:solidFill>
                  <a:schemeClr val="bg1"/>
                </a:solidFill>
                <a:latin typeface="+mj-lt"/>
                <a:ea typeface="+mj-ea"/>
                <a:cs typeface="+mj-cs"/>
              </a:rPr>
              <a:t>exhort </a:t>
            </a:r>
            <a:r>
              <a:rPr lang="en-US" sz="2400" i="1" dirty="0">
                <a:solidFill>
                  <a:schemeClr val="bg1"/>
                </a:solidFill>
                <a:latin typeface="+mj-lt"/>
                <a:ea typeface="+mj-ea"/>
                <a:cs typeface="+mj-cs"/>
              </a:rPr>
              <a:t>you in the Lord Jesus, that, as ye received of us how ye </a:t>
            </a:r>
            <a:r>
              <a:rPr lang="en-US" sz="2400" b="1" i="1" dirty="0">
                <a:solidFill>
                  <a:schemeClr val="bg1"/>
                </a:solidFill>
                <a:latin typeface="+mj-lt"/>
                <a:ea typeface="+mj-ea"/>
                <a:cs typeface="+mj-cs"/>
              </a:rPr>
              <a:t>ought</a:t>
            </a:r>
            <a:r>
              <a:rPr lang="en-US" sz="2400" i="1" dirty="0">
                <a:solidFill>
                  <a:schemeClr val="bg1"/>
                </a:solidFill>
                <a:latin typeface="+mj-lt"/>
                <a:ea typeface="+mj-ea"/>
                <a:cs typeface="+mj-cs"/>
              </a:rPr>
              <a:t> to </a:t>
            </a:r>
            <a:r>
              <a:rPr lang="en-US" sz="2400" b="1" i="1" dirty="0">
                <a:solidFill>
                  <a:schemeClr val="bg1"/>
                </a:solidFill>
                <a:latin typeface="+mj-lt"/>
                <a:ea typeface="+mj-ea"/>
                <a:cs typeface="+mj-cs"/>
              </a:rPr>
              <a:t>walk</a:t>
            </a:r>
            <a:r>
              <a:rPr lang="en-US" sz="2400" i="1" dirty="0">
                <a:solidFill>
                  <a:schemeClr val="bg1"/>
                </a:solidFill>
                <a:latin typeface="+mj-lt"/>
                <a:ea typeface="+mj-ea"/>
                <a:cs typeface="+mj-cs"/>
              </a:rPr>
              <a:t> and to </a:t>
            </a:r>
            <a:r>
              <a:rPr lang="en-US" sz="2400" b="1" i="1" dirty="0">
                <a:solidFill>
                  <a:schemeClr val="bg1"/>
                </a:solidFill>
                <a:latin typeface="+mj-lt"/>
                <a:ea typeface="+mj-ea"/>
                <a:cs typeface="+mj-cs"/>
              </a:rPr>
              <a:t>please</a:t>
            </a:r>
            <a:r>
              <a:rPr lang="en-US" sz="2400" i="1" dirty="0">
                <a:solidFill>
                  <a:schemeClr val="bg1"/>
                </a:solidFill>
                <a:latin typeface="+mj-lt"/>
                <a:ea typeface="+mj-ea"/>
                <a:cs typeface="+mj-cs"/>
              </a:rPr>
              <a:t> God, even as ye do walk,--that ye abound more and more.  For ye know what charge we gave you through the Lord Jesus.” </a:t>
            </a:r>
            <a:endParaRPr lang="en-US" sz="2400" dirty="0">
              <a:solidFill>
                <a:schemeClr val="bg1"/>
              </a:solidFill>
              <a:latin typeface="+mj-lt"/>
              <a:ea typeface="+mj-ea"/>
              <a:cs typeface="+mj-cs"/>
            </a:endParaRPr>
          </a:p>
        </p:txBody>
      </p:sp>
      <p:sp>
        <p:nvSpPr>
          <p:cNvPr id="2051" name="Rectangle 3"/>
          <p:cNvSpPr>
            <a:spLocks noGrp="1" noChangeArrowheads="1"/>
          </p:cNvSpPr>
          <p:nvPr>
            <p:ph type="subTitle" idx="1"/>
          </p:nvPr>
        </p:nvSpPr>
        <p:spPr>
          <a:xfrm>
            <a:off x="685800" y="2362200"/>
            <a:ext cx="8077200" cy="4191000"/>
          </a:xfrm>
          <a:ln w="9525">
            <a:solidFill>
              <a:schemeClr val="accent1">
                <a:lumMod val="60000"/>
                <a:lumOff val="40000"/>
              </a:schemeClr>
            </a:solidFill>
          </a:ln>
        </p:spPr>
        <p:txBody>
          <a:bodyPr/>
          <a:lstStyle/>
          <a:p>
            <a:pPr algn="l"/>
            <a:r>
              <a:rPr lang="en-US" sz="2400" b="1" dirty="0">
                <a:solidFill>
                  <a:schemeClr val="tx1"/>
                </a:solidFill>
                <a:latin typeface="+mn-lt"/>
                <a:ea typeface="+mn-ea"/>
                <a:cs typeface="+mn-cs"/>
              </a:rPr>
              <a:t>1. Beseech (2065)- </a:t>
            </a:r>
            <a:r>
              <a:rPr lang="en-US" sz="2400" dirty="0">
                <a:solidFill>
                  <a:schemeClr val="tx1"/>
                </a:solidFill>
                <a:latin typeface="+mn-lt"/>
                <a:ea typeface="+mn-ea"/>
                <a:cs typeface="+mn-cs"/>
              </a:rPr>
              <a:t>to request, beg</a:t>
            </a:r>
          </a:p>
          <a:p>
            <a:pPr algn="l"/>
            <a:r>
              <a:rPr lang="en-US" sz="2400" b="1" dirty="0" smtClean="0">
                <a:solidFill>
                  <a:schemeClr val="tx1"/>
                </a:solidFill>
                <a:latin typeface="+mn-lt"/>
                <a:ea typeface="+mn-ea"/>
                <a:cs typeface="+mn-cs"/>
              </a:rPr>
              <a:t>2</a:t>
            </a:r>
            <a:r>
              <a:rPr lang="en-US" sz="2400" b="1" dirty="0">
                <a:solidFill>
                  <a:schemeClr val="tx1"/>
                </a:solidFill>
                <a:latin typeface="+mn-lt"/>
                <a:ea typeface="+mn-ea"/>
                <a:cs typeface="+mn-cs"/>
              </a:rPr>
              <a:t>. Exhort (3870)-</a:t>
            </a:r>
            <a:r>
              <a:rPr lang="en-US" sz="2400" dirty="0">
                <a:solidFill>
                  <a:schemeClr val="tx1"/>
                </a:solidFill>
                <a:latin typeface="+mn-lt"/>
                <a:ea typeface="+mn-ea"/>
                <a:cs typeface="+mn-cs"/>
              </a:rPr>
              <a:t> to call upon someone to do something, to encourage to do something.</a:t>
            </a:r>
          </a:p>
          <a:p>
            <a:pPr algn="l"/>
            <a:r>
              <a:rPr lang="en-US" sz="2400" b="1" dirty="0" smtClean="0">
                <a:solidFill>
                  <a:schemeClr val="tx1"/>
                </a:solidFill>
                <a:latin typeface="+mn-lt"/>
                <a:ea typeface="+mn-ea"/>
                <a:cs typeface="+mn-cs"/>
              </a:rPr>
              <a:t>3</a:t>
            </a:r>
            <a:r>
              <a:rPr lang="en-US" sz="2400" b="1" dirty="0">
                <a:solidFill>
                  <a:schemeClr val="tx1"/>
                </a:solidFill>
                <a:latin typeface="+mn-lt"/>
                <a:ea typeface="+mn-ea"/>
                <a:cs typeface="+mn-cs"/>
              </a:rPr>
              <a:t>. Ought (1163)- </a:t>
            </a:r>
            <a:r>
              <a:rPr lang="en-US" sz="2400" dirty="0">
                <a:solidFill>
                  <a:schemeClr val="tx1"/>
                </a:solidFill>
                <a:latin typeface="+mn-lt"/>
                <a:ea typeface="+mn-ea"/>
                <a:cs typeface="+mn-cs"/>
              </a:rPr>
              <a:t>necessary, what is needed,  inevitable in the nature of things.</a:t>
            </a:r>
          </a:p>
          <a:p>
            <a:pPr algn="l"/>
            <a:r>
              <a:rPr lang="en-US" sz="2400" b="1" dirty="0" smtClean="0">
                <a:solidFill>
                  <a:schemeClr val="tx1"/>
                </a:solidFill>
                <a:latin typeface="+mn-lt"/>
                <a:ea typeface="+mn-ea"/>
                <a:cs typeface="+mn-cs"/>
              </a:rPr>
              <a:t>4</a:t>
            </a:r>
            <a:r>
              <a:rPr lang="en-US" sz="2400" b="1" dirty="0">
                <a:solidFill>
                  <a:schemeClr val="tx1"/>
                </a:solidFill>
                <a:latin typeface="+mn-lt"/>
                <a:ea typeface="+mn-ea"/>
                <a:cs typeface="+mn-cs"/>
              </a:rPr>
              <a:t>. Walk (4043)- </a:t>
            </a:r>
            <a:r>
              <a:rPr lang="en-US" sz="2400" dirty="0">
                <a:solidFill>
                  <a:schemeClr val="tx1"/>
                </a:solidFill>
                <a:latin typeface="+mn-lt"/>
                <a:ea typeface="+mn-ea"/>
                <a:cs typeface="+mn-cs"/>
              </a:rPr>
              <a:t>the path walked, the manner and circumstances that one lives their </a:t>
            </a:r>
            <a:r>
              <a:rPr lang="en-US" sz="2400" dirty="0" smtClean="0">
                <a:solidFill>
                  <a:schemeClr val="tx1"/>
                </a:solidFill>
                <a:latin typeface="+mn-lt"/>
                <a:ea typeface="+mn-ea"/>
                <a:cs typeface="+mn-cs"/>
              </a:rPr>
              <a:t>life</a:t>
            </a:r>
          </a:p>
          <a:p>
            <a:pPr algn="l"/>
            <a:r>
              <a:rPr lang="en-US" sz="2400" b="1" dirty="0" smtClean="0"/>
              <a:t>5. Please (700)- </a:t>
            </a:r>
            <a:r>
              <a:rPr lang="en-US" sz="2400" dirty="0" smtClean="0"/>
              <a:t>to strive to please, to adjust to the opinion, desire, and interest of another for their satisfaction.</a:t>
            </a:r>
            <a:endParaRPr lang="en-US" sz="2400" dirty="0">
              <a:solidFill>
                <a:schemeClr val="tx1"/>
              </a:solidFill>
              <a:latin typeface="+mn-lt"/>
              <a:ea typeface="+mn-ea"/>
              <a:cs typeface="+mn-cs"/>
            </a:endParaRPr>
          </a:p>
          <a:p>
            <a:pPr algn="l"/>
            <a:endParaRPr lang="en-US" sz="2400" dirty="0">
              <a:solidFill>
                <a:schemeClr val="tx1"/>
              </a:solidFill>
              <a:latin typeface="+mn-lt"/>
              <a:ea typeface="+mn-ea"/>
              <a:cs typeface="+mn-cs"/>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533400"/>
            <a:ext cx="7772400" cy="2133600"/>
          </a:xfrm>
        </p:spPr>
        <p:txBody>
          <a:bodyPr/>
          <a:lstStyle/>
          <a:p>
            <a:r>
              <a:rPr lang="en-US" sz="2800" b="1" u="sng" dirty="0">
                <a:solidFill>
                  <a:schemeClr val="tx2"/>
                </a:solidFill>
                <a:latin typeface="+mj-lt"/>
                <a:ea typeface="+mj-ea"/>
                <a:cs typeface="+mj-cs"/>
              </a:rPr>
              <a:t>I. Guide One: Abstain from Fornication</a:t>
            </a:r>
            <a:r>
              <a:rPr lang="en-US" sz="2800" b="1" dirty="0" smtClean="0">
                <a:solidFill>
                  <a:schemeClr val="tx2"/>
                </a:solidFill>
                <a:latin typeface="+mj-lt"/>
                <a:ea typeface="+mj-ea"/>
                <a:cs typeface="+mj-cs"/>
              </a:rPr>
              <a:t>:</a:t>
            </a:r>
            <a:r>
              <a:rPr lang="en-US" sz="2400" b="1" dirty="0" smtClean="0">
                <a:solidFill>
                  <a:schemeClr val="tx2"/>
                </a:solidFill>
                <a:latin typeface="+mj-lt"/>
                <a:ea typeface="+mj-ea"/>
                <a:cs typeface="+mj-cs"/>
              </a:rPr>
              <a:t/>
            </a:r>
            <a:br>
              <a:rPr lang="en-US" sz="2400" b="1" dirty="0" smtClean="0">
                <a:solidFill>
                  <a:schemeClr val="tx2"/>
                </a:solidFill>
                <a:latin typeface="+mj-lt"/>
                <a:ea typeface="+mj-ea"/>
                <a:cs typeface="+mj-cs"/>
              </a:rPr>
            </a:br>
            <a:r>
              <a:rPr lang="en-US" sz="2400" b="1" dirty="0" smtClean="0">
                <a:solidFill>
                  <a:schemeClr val="tx2"/>
                </a:solidFill>
                <a:latin typeface="+mj-lt"/>
                <a:ea typeface="+mj-ea"/>
                <a:cs typeface="+mj-cs"/>
              </a:rPr>
              <a:t> </a:t>
            </a:r>
            <a:r>
              <a:rPr lang="en-US" sz="2400" dirty="0">
                <a:solidFill>
                  <a:schemeClr val="tx2"/>
                </a:solidFill>
                <a:latin typeface="+mj-lt"/>
                <a:ea typeface="+mj-ea"/>
                <a:cs typeface="+mj-cs"/>
              </a:rPr>
              <a:t>1Th 4:3  </a:t>
            </a:r>
            <a:r>
              <a:rPr lang="en-US" sz="2400" dirty="0" smtClean="0">
                <a:solidFill>
                  <a:schemeClr val="tx2"/>
                </a:solidFill>
                <a:latin typeface="+mj-lt"/>
                <a:ea typeface="+mj-ea"/>
                <a:cs typeface="+mj-cs"/>
              </a:rPr>
              <a:t/>
            </a:r>
            <a:br>
              <a:rPr lang="en-US" sz="2400" dirty="0" smtClean="0">
                <a:solidFill>
                  <a:schemeClr val="tx2"/>
                </a:solidFill>
                <a:latin typeface="+mj-lt"/>
                <a:ea typeface="+mj-ea"/>
                <a:cs typeface="+mj-cs"/>
              </a:rPr>
            </a:br>
            <a:r>
              <a:rPr lang="en-US" sz="2800" i="1" dirty="0" smtClean="0">
                <a:solidFill>
                  <a:schemeClr val="bg1">
                    <a:lumMod val="75000"/>
                  </a:schemeClr>
                </a:solidFill>
                <a:latin typeface="+mj-lt"/>
                <a:ea typeface="+mj-ea"/>
                <a:cs typeface="+mj-cs"/>
              </a:rPr>
              <a:t>“</a:t>
            </a:r>
            <a:r>
              <a:rPr lang="en-US" sz="2800" i="1" dirty="0">
                <a:solidFill>
                  <a:schemeClr val="bg1">
                    <a:lumMod val="75000"/>
                  </a:schemeClr>
                </a:solidFill>
                <a:latin typeface="+mj-lt"/>
                <a:ea typeface="+mj-ea"/>
                <a:cs typeface="+mj-cs"/>
              </a:rPr>
              <a:t>For this is the will of God, even your sanctification, that ye </a:t>
            </a:r>
            <a:r>
              <a:rPr lang="en-US" sz="2800" b="1" i="1" dirty="0">
                <a:solidFill>
                  <a:schemeClr val="bg1">
                    <a:lumMod val="75000"/>
                  </a:schemeClr>
                </a:solidFill>
                <a:latin typeface="+mj-lt"/>
                <a:ea typeface="+mj-ea"/>
                <a:cs typeface="+mj-cs"/>
              </a:rPr>
              <a:t>abstain</a:t>
            </a:r>
            <a:r>
              <a:rPr lang="en-US" sz="2800" i="1" dirty="0">
                <a:solidFill>
                  <a:schemeClr val="bg1">
                    <a:lumMod val="75000"/>
                  </a:schemeClr>
                </a:solidFill>
                <a:latin typeface="+mj-lt"/>
                <a:ea typeface="+mj-ea"/>
                <a:cs typeface="+mj-cs"/>
              </a:rPr>
              <a:t> from </a:t>
            </a:r>
            <a:r>
              <a:rPr lang="en-US" sz="3200" b="1" i="1" dirty="0">
                <a:solidFill>
                  <a:schemeClr val="bg1">
                    <a:lumMod val="75000"/>
                  </a:schemeClr>
                </a:solidFill>
                <a:latin typeface="+mj-lt"/>
                <a:ea typeface="+mj-ea"/>
                <a:cs typeface="+mj-cs"/>
              </a:rPr>
              <a:t>fornication</a:t>
            </a:r>
            <a:r>
              <a:rPr lang="en-US" sz="2800" i="1" dirty="0">
                <a:solidFill>
                  <a:schemeClr val="bg1">
                    <a:lumMod val="75000"/>
                  </a:schemeClr>
                </a:solidFill>
                <a:latin typeface="+mj-lt"/>
                <a:ea typeface="+mj-ea"/>
                <a:cs typeface="+mj-cs"/>
              </a:rPr>
              <a:t>;”</a:t>
            </a:r>
            <a:r>
              <a:rPr lang="en-US" sz="2800" i="1" dirty="0">
                <a:solidFill>
                  <a:schemeClr val="tx2"/>
                </a:solidFill>
                <a:latin typeface="+mj-lt"/>
                <a:ea typeface="+mj-ea"/>
                <a:cs typeface="+mj-cs"/>
              </a:rPr>
              <a:t> </a:t>
            </a:r>
            <a:r>
              <a:rPr lang="en-US" sz="2400" dirty="0">
                <a:solidFill>
                  <a:schemeClr val="tx2"/>
                </a:solidFill>
                <a:latin typeface="+mj-lt"/>
                <a:ea typeface="+mj-ea"/>
                <a:cs typeface="+mj-cs"/>
              </a:rPr>
              <a:t/>
            </a:r>
            <a:br>
              <a:rPr lang="en-US" sz="2400" dirty="0">
                <a:solidFill>
                  <a:schemeClr val="tx2"/>
                </a:solidFill>
                <a:latin typeface="+mj-lt"/>
                <a:ea typeface="+mj-ea"/>
                <a:cs typeface="+mj-cs"/>
              </a:rPr>
            </a:br>
            <a:endParaRPr lang="en-US" sz="24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685800" y="2895600"/>
            <a:ext cx="8077200" cy="3124200"/>
          </a:xfrm>
          <a:ln w="9525">
            <a:solidFill>
              <a:schemeClr val="accent1">
                <a:lumMod val="60000"/>
                <a:lumOff val="40000"/>
              </a:schemeClr>
            </a:solidFill>
          </a:ln>
        </p:spPr>
        <p:txBody>
          <a:bodyPr/>
          <a:lstStyle/>
          <a:p>
            <a:pPr algn="l"/>
            <a:r>
              <a:rPr lang="en-US" b="1" dirty="0" smtClean="0">
                <a:solidFill>
                  <a:schemeClr val="tx1"/>
                </a:solidFill>
                <a:latin typeface="+mn-lt"/>
                <a:ea typeface="+mn-ea"/>
                <a:cs typeface="+mn-cs"/>
              </a:rPr>
              <a:t>1. Abstain (567</a:t>
            </a:r>
            <a:r>
              <a:rPr lang="en-US" dirty="0" smtClean="0">
                <a:solidFill>
                  <a:schemeClr val="tx1"/>
                </a:solidFill>
                <a:latin typeface="+mn-lt"/>
                <a:ea typeface="+mn-ea"/>
                <a:cs typeface="+mn-cs"/>
              </a:rPr>
              <a:t>)- to hold one’s self off, refrain, abstain.</a:t>
            </a:r>
            <a:endParaRPr lang="en-US" dirty="0">
              <a:solidFill>
                <a:schemeClr val="tx1"/>
              </a:solidFill>
              <a:latin typeface="+mn-lt"/>
              <a:ea typeface="+mn-ea"/>
              <a:cs typeface="+mn-cs"/>
            </a:endParaRPr>
          </a:p>
          <a:p>
            <a:pPr algn="l"/>
            <a:r>
              <a:rPr lang="en-US" b="1" dirty="0"/>
              <a:t>2</a:t>
            </a:r>
            <a:r>
              <a:rPr lang="en-US" b="1" dirty="0" smtClean="0">
                <a:solidFill>
                  <a:schemeClr val="tx1"/>
                </a:solidFill>
                <a:latin typeface="+mn-lt"/>
                <a:ea typeface="+mn-ea"/>
                <a:cs typeface="+mn-cs"/>
              </a:rPr>
              <a:t>. </a:t>
            </a:r>
            <a:r>
              <a:rPr lang="en-US" b="1" dirty="0">
                <a:solidFill>
                  <a:schemeClr val="tx1"/>
                </a:solidFill>
                <a:latin typeface="+mn-lt"/>
                <a:ea typeface="+mn-ea"/>
                <a:cs typeface="+mn-cs"/>
              </a:rPr>
              <a:t>Fornication (4202)- </a:t>
            </a:r>
            <a:r>
              <a:rPr lang="en-US" dirty="0">
                <a:solidFill>
                  <a:schemeClr val="tx1"/>
                </a:solidFill>
                <a:latin typeface="+mn-lt"/>
                <a:ea typeface="+mn-ea"/>
                <a:cs typeface="+mn-cs"/>
              </a:rPr>
              <a:t>all sexual intercourse not with your own husband or wife. Applies whether married or not.</a:t>
            </a:r>
          </a:p>
          <a:p>
            <a:pPr algn="l"/>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7772400" cy="2209800"/>
          </a:xfrm>
          <a:ln w="3175">
            <a:solidFill>
              <a:srgbClr val="92D050"/>
            </a:solidFill>
          </a:ln>
        </p:spPr>
        <p:txBody>
          <a:bodyPr/>
          <a:lstStyle/>
          <a:p>
            <a:r>
              <a:rPr lang="en-US" sz="2400" b="1" dirty="0">
                <a:solidFill>
                  <a:schemeClr val="tx2"/>
                </a:solidFill>
                <a:latin typeface="+mj-lt"/>
                <a:ea typeface="+mj-ea"/>
                <a:cs typeface="+mj-cs"/>
              </a:rPr>
              <a:t>3. Sex in marriage is honorable and the will of God</a:t>
            </a:r>
            <a:r>
              <a:rPr lang="en-US" sz="2400" dirty="0">
                <a:solidFill>
                  <a:schemeClr val="tx2"/>
                </a:solidFill>
                <a:latin typeface="+mj-lt"/>
                <a:ea typeface="+mj-ea"/>
                <a:cs typeface="+mj-cs"/>
              </a:rPr>
              <a:t>, </a:t>
            </a:r>
            <a:r>
              <a:rPr lang="en-US" sz="2400" b="1" dirty="0">
                <a:solidFill>
                  <a:schemeClr val="tx2"/>
                </a:solidFill>
                <a:latin typeface="+mj-lt"/>
                <a:ea typeface="+mj-ea"/>
                <a:cs typeface="+mj-cs"/>
              </a:rPr>
              <a:t>but outside of marriage it is </a:t>
            </a:r>
            <a:r>
              <a:rPr lang="en-US" sz="2400" b="1" dirty="0" smtClean="0">
                <a:solidFill>
                  <a:schemeClr val="tx2"/>
                </a:solidFill>
                <a:latin typeface="+mj-lt"/>
                <a:ea typeface="+mj-ea"/>
                <a:cs typeface="+mj-cs"/>
              </a:rPr>
              <a:t>evil</a:t>
            </a:r>
            <a:r>
              <a:rPr lang="en-US" sz="2400" dirty="0" smtClean="0">
                <a:solidFill>
                  <a:schemeClr val="tx2"/>
                </a:solidFill>
                <a:latin typeface="+mj-lt"/>
                <a:ea typeface="+mj-ea"/>
                <a:cs typeface="+mj-cs"/>
              </a:rPr>
              <a:t> </a:t>
            </a:r>
            <a:br>
              <a:rPr lang="en-US" sz="2400" dirty="0" smtClean="0">
                <a:solidFill>
                  <a:schemeClr val="tx2"/>
                </a:solidFill>
                <a:latin typeface="+mj-lt"/>
                <a:ea typeface="+mj-ea"/>
                <a:cs typeface="+mj-cs"/>
              </a:rPr>
            </a:br>
            <a:r>
              <a:rPr lang="en-US" sz="2400" dirty="0">
                <a:solidFill>
                  <a:schemeClr val="tx2"/>
                </a:solidFill>
                <a:latin typeface="+mj-lt"/>
                <a:ea typeface="+mj-ea"/>
                <a:cs typeface="+mj-cs"/>
              </a:rPr>
              <a:t/>
            </a:r>
            <a:br>
              <a:rPr lang="en-US" sz="2400" dirty="0">
                <a:solidFill>
                  <a:schemeClr val="tx2"/>
                </a:solidFill>
                <a:latin typeface="+mj-lt"/>
                <a:ea typeface="+mj-ea"/>
                <a:cs typeface="+mj-cs"/>
              </a:rPr>
            </a:br>
            <a:r>
              <a:rPr lang="en-US" sz="2400" dirty="0" smtClean="0">
                <a:solidFill>
                  <a:schemeClr val="bg1">
                    <a:lumMod val="75000"/>
                  </a:schemeClr>
                </a:solidFill>
                <a:latin typeface="+mj-lt"/>
                <a:ea typeface="+mj-ea"/>
                <a:cs typeface="+mj-cs"/>
              </a:rPr>
              <a:t>Hebrews 13:4</a:t>
            </a:r>
            <a:r>
              <a:rPr lang="en-US" sz="2400" dirty="0" smtClean="0">
                <a:solidFill>
                  <a:schemeClr val="tx2"/>
                </a:solidFill>
                <a:latin typeface="+mj-lt"/>
                <a:ea typeface="+mj-ea"/>
                <a:cs typeface="+mj-cs"/>
              </a:rPr>
              <a:t/>
            </a:r>
            <a:br>
              <a:rPr lang="en-US" sz="2400" dirty="0" smtClean="0">
                <a:solidFill>
                  <a:schemeClr val="tx2"/>
                </a:solidFill>
                <a:latin typeface="+mj-lt"/>
                <a:ea typeface="+mj-ea"/>
                <a:cs typeface="+mj-cs"/>
              </a:rPr>
            </a:br>
            <a:r>
              <a:rPr lang="en-US" sz="2400" dirty="0" smtClean="0">
                <a:solidFill>
                  <a:schemeClr val="tx2"/>
                </a:solidFill>
                <a:latin typeface="+mj-lt"/>
                <a:ea typeface="+mj-ea"/>
                <a:cs typeface="+mj-cs"/>
              </a:rPr>
              <a:t>  </a:t>
            </a:r>
            <a:r>
              <a:rPr lang="en-US" sz="2400" i="1" dirty="0" smtClean="0">
                <a:solidFill>
                  <a:schemeClr val="bg1">
                    <a:lumMod val="75000"/>
                  </a:schemeClr>
                </a:solidFill>
                <a:latin typeface="+mj-lt"/>
                <a:ea typeface="+mj-ea"/>
                <a:cs typeface="+mj-cs"/>
              </a:rPr>
              <a:t>“Marriage is honorable in all, and the bed undefiled: but whoremongers and adulterers God will judge.”</a:t>
            </a:r>
            <a:r>
              <a:rPr lang="en-US" sz="2400" i="1" dirty="0" smtClean="0">
                <a:solidFill>
                  <a:schemeClr val="tx2"/>
                </a:solidFill>
                <a:latin typeface="+mj-lt"/>
                <a:ea typeface="+mj-ea"/>
                <a:cs typeface="+mj-cs"/>
              </a:rPr>
              <a:t> </a:t>
            </a:r>
            <a:endParaRPr lang="en-US" sz="24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685800" y="2667000"/>
            <a:ext cx="8077200" cy="3276600"/>
          </a:xfrm>
          <a:ln w="9525">
            <a:solidFill>
              <a:schemeClr val="accent1">
                <a:lumMod val="60000"/>
                <a:lumOff val="40000"/>
              </a:schemeClr>
            </a:solidFill>
          </a:ln>
        </p:spPr>
        <p:txBody>
          <a:bodyPr/>
          <a:lstStyle/>
          <a:p>
            <a:pPr marL="457200" indent="-457200" algn="l"/>
            <a:r>
              <a:rPr lang="en-US" sz="2000" b="1" dirty="0" smtClean="0">
                <a:solidFill>
                  <a:schemeClr val="tx1"/>
                </a:solidFill>
                <a:latin typeface="+mn-lt"/>
                <a:ea typeface="+mn-ea"/>
                <a:cs typeface="+mn-cs"/>
              </a:rPr>
              <a:t>4. It </a:t>
            </a:r>
            <a:r>
              <a:rPr lang="en-US" sz="2000" b="1" dirty="0">
                <a:solidFill>
                  <a:schemeClr val="tx1"/>
                </a:solidFill>
                <a:latin typeface="+mn-lt"/>
                <a:ea typeface="+mn-ea"/>
                <a:cs typeface="+mn-cs"/>
              </a:rPr>
              <a:t>is the habit of people not ruled by God to </a:t>
            </a:r>
            <a:r>
              <a:rPr lang="en-US" sz="2000" b="1" dirty="0" smtClean="0">
                <a:solidFill>
                  <a:schemeClr val="tx1"/>
                </a:solidFill>
                <a:latin typeface="+mn-lt"/>
                <a:ea typeface="+mn-ea"/>
                <a:cs typeface="+mn-cs"/>
              </a:rPr>
              <a:t>promote that which is forbidden</a:t>
            </a:r>
          </a:p>
          <a:p>
            <a:pPr marL="457200" indent="-457200"/>
            <a:r>
              <a:rPr lang="en-US" sz="2000" b="1" dirty="0" smtClean="0">
                <a:solidFill>
                  <a:schemeClr val="bg1">
                    <a:lumMod val="75000"/>
                  </a:schemeClr>
                </a:solidFill>
                <a:latin typeface="+mn-lt"/>
                <a:ea typeface="+mn-ea"/>
                <a:cs typeface="+mn-cs"/>
              </a:rPr>
              <a:t>1Th </a:t>
            </a:r>
            <a:r>
              <a:rPr lang="en-US" sz="2000" b="1" dirty="0">
                <a:solidFill>
                  <a:schemeClr val="bg1">
                    <a:lumMod val="75000"/>
                  </a:schemeClr>
                </a:solidFill>
                <a:latin typeface="+mn-lt"/>
                <a:ea typeface="+mn-ea"/>
                <a:cs typeface="+mn-cs"/>
              </a:rPr>
              <a:t>4:4-5</a:t>
            </a:r>
            <a:r>
              <a:rPr lang="en-US" sz="2000" dirty="0">
                <a:solidFill>
                  <a:schemeClr val="bg1">
                    <a:lumMod val="75000"/>
                  </a:schemeClr>
                </a:solidFill>
                <a:latin typeface="+mn-lt"/>
                <a:ea typeface="+mn-ea"/>
                <a:cs typeface="+mn-cs"/>
              </a:rPr>
              <a:t> </a:t>
            </a:r>
            <a:endParaRPr lang="en-US" sz="2000" dirty="0" smtClean="0">
              <a:solidFill>
                <a:schemeClr val="bg1">
                  <a:lumMod val="75000"/>
                </a:schemeClr>
              </a:solidFill>
              <a:latin typeface="+mn-lt"/>
              <a:ea typeface="+mn-ea"/>
              <a:cs typeface="+mn-cs"/>
            </a:endParaRPr>
          </a:p>
          <a:p>
            <a:pPr marL="457200" indent="-457200"/>
            <a:r>
              <a:rPr lang="en-US" sz="2000" dirty="0" smtClean="0">
                <a:solidFill>
                  <a:schemeClr val="bg1">
                    <a:lumMod val="75000"/>
                  </a:schemeClr>
                </a:solidFill>
                <a:latin typeface="+mn-lt"/>
                <a:ea typeface="+mn-ea"/>
                <a:cs typeface="+mn-cs"/>
              </a:rPr>
              <a:t> </a:t>
            </a:r>
            <a:r>
              <a:rPr lang="en-US" sz="2000" dirty="0">
                <a:solidFill>
                  <a:schemeClr val="bg1">
                    <a:lumMod val="75000"/>
                  </a:schemeClr>
                </a:solidFill>
                <a:latin typeface="+mn-lt"/>
                <a:ea typeface="+mn-ea"/>
                <a:cs typeface="+mn-cs"/>
              </a:rPr>
              <a:t>“that each of you should know how to possess his own vessel in sanctification and honor, Not in the lust of </a:t>
            </a:r>
            <a:r>
              <a:rPr lang="en-US" sz="2000" b="1" dirty="0">
                <a:solidFill>
                  <a:schemeClr val="bg1">
                    <a:lumMod val="75000"/>
                  </a:schemeClr>
                </a:solidFill>
                <a:latin typeface="+mn-lt"/>
                <a:ea typeface="+mn-ea"/>
                <a:cs typeface="+mn-cs"/>
              </a:rPr>
              <a:t>concupiscence</a:t>
            </a:r>
            <a:r>
              <a:rPr lang="en-US" sz="2000" dirty="0">
                <a:solidFill>
                  <a:schemeClr val="bg1">
                    <a:lumMod val="75000"/>
                  </a:schemeClr>
                </a:solidFill>
                <a:latin typeface="+mn-lt"/>
                <a:ea typeface="+mn-ea"/>
                <a:cs typeface="+mn-cs"/>
              </a:rPr>
              <a:t>, even as the Gentiles which know not God</a:t>
            </a:r>
            <a:r>
              <a:rPr lang="en-US" sz="2000" dirty="0" smtClean="0">
                <a:solidFill>
                  <a:schemeClr val="bg1">
                    <a:lumMod val="75000"/>
                  </a:schemeClr>
                </a:solidFill>
                <a:latin typeface="+mn-lt"/>
                <a:ea typeface="+mn-ea"/>
                <a:cs typeface="+mn-cs"/>
              </a:rPr>
              <a:t>:”</a:t>
            </a:r>
          </a:p>
          <a:p>
            <a:pPr marL="457200" indent="-457200"/>
            <a:endParaRPr lang="en-US" sz="2000" dirty="0">
              <a:solidFill>
                <a:schemeClr val="bg1">
                  <a:lumMod val="75000"/>
                </a:schemeClr>
              </a:solidFill>
              <a:latin typeface="+mn-lt"/>
              <a:ea typeface="+mn-ea"/>
              <a:cs typeface="+mn-cs"/>
            </a:endParaRPr>
          </a:p>
          <a:p>
            <a:r>
              <a:rPr lang="en-US" sz="2000" b="1" dirty="0" smtClean="0">
                <a:solidFill>
                  <a:schemeClr val="tx1"/>
                </a:solidFill>
                <a:latin typeface="+mn-lt"/>
                <a:ea typeface="+mn-ea"/>
                <a:cs typeface="+mn-cs"/>
              </a:rPr>
              <a:t>Concupiscence</a:t>
            </a:r>
            <a:r>
              <a:rPr lang="en-US" sz="2000" dirty="0" smtClean="0">
                <a:solidFill>
                  <a:schemeClr val="tx1"/>
                </a:solidFill>
                <a:latin typeface="+mn-lt"/>
                <a:ea typeface="+mn-ea"/>
                <a:cs typeface="+mn-cs"/>
              </a:rPr>
              <a:t> </a:t>
            </a:r>
            <a:r>
              <a:rPr lang="en-US" sz="2000" dirty="0">
                <a:solidFill>
                  <a:schemeClr val="tx1"/>
                </a:solidFill>
                <a:latin typeface="+mn-lt"/>
                <a:ea typeface="+mn-ea"/>
                <a:cs typeface="+mn-cs"/>
              </a:rPr>
              <a:t>(1939)- desire, craving, </a:t>
            </a:r>
            <a:r>
              <a:rPr lang="en-US" sz="2000" dirty="0" smtClean="0">
                <a:solidFill>
                  <a:schemeClr val="tx1"/>
                </a:solidFill>
                <a:latin typeface="+mn-lt"/>
                <a:ea typeface="+mn-ea"/>
                <a:cs typeface="+mn-cs"/>
              </a:rPr>
              <a:t>a longing </a:t>
            </a:r>
            <a:r>
              <a:rPr lang="en-US" sz="2000" dirty="0">
                <a:solidFill>
                  <a:schemeClr val="tx1"/>
                </a:solidFill>
                <a:latin typeface="+mn-lt"/>
                <a:ea typeface="+mn-ea"/>
                <a:cs typeface="+mn-cs"/>
              </a:rPr>
              <a:t>desire for what is forbidden.</a:t>
            </a:r>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7772400" cy="2895600"/>
          </a:xfrm>
        </p:spPr>
        <p:txBody>
          <a:bodyPr/>
          <a:lstStyle/>
          <a:p>
            <a:r>
              <a:rPr lang="en-US" sz="2400" b="1" dirty="0" smtClean="0">
                <a:solidFill>
                  <a:schemeClr val="tx2"/>
                </a:solidFill>
                <a:latin typeface="+mj-lt"/>
                <a:ea typeface="+mj-ea"/>
                <a:cs typeface="+mj-cs"/>
              </a:rPr>
              <a:t>Marriage Defined by God</a:t>
            </a:r>
            <a:br>
              <a:rPr lang="en-US" sz="2400" b="1" dirty="0" smtClean="0">
                <a:solidFill>
                  <a:schemeClr val="tx2"/>
                </a:solidFill>
                <a:latin typeface="+mj-lt"/>
                <a:ea typeface="+mj-ea"/>
                <a:cs typeface="+mj-cs"/>
              </a:rPr>
            </a:br>
            <a:r>
              <a:rPr lang="en-US" sz="2000" b="1" dirty="0" smtClean="0">
                <a:solidFill>
                  <a:schemeClr val="bg1">
                    <a:lumMod val="75000"/>
                  </a:schemeClr>
                </a:solidFill>
              </a:rPr>
              <a:t>Matthew 19:4-6</a:t>
            </a:r>
            <a:r>
              <a:rPr lang="en-US" sz="2400" dirty="0" smtClean="0">
                <a:solidFill>
                  <a:schemeClr val="bg1">
                    <a:lumMod val="75000"/>
                  </a:schemeClr>
                </a:solidFill>
                <a:latin typeface="+mj-lt"/>
                <a:ea typeface="+mj-ea"/>
                <a:cs typeface="+mj-cs"/>
              </a:rPr>
              <a:t/>
            </a:r>
            <a:br>
              <a:rPr lang="en-US" sz="2400" dirty="0" smtClean="0">
                <a:solidFill>
                  <a:schemeClr val="bg1">
                    <a:lumMod val="75000"/>
                  </a:schemeClr>
                </a:solidFill>
                <a:latin typeface="+mj-lt"/>
                <a:ea typeface="+mj-ea"/>
                <a:cs typeface="+mj-cs"/>
              </a:rPr>
            </a:br>
            <a:r>
              <a:rPr lang="en-US" sz="2000" i="1" dirty="0">
                <a:solidFill>
                  <a:schemeClr val="bg1">
                    <a:lumMod val="75000"/>
                  </a:schemeClr>
                </a:solidFill>
                <a:latin typeface="+mj-lt"/>
                <a:ea typeface="+mj-ea"/>
                <a:cs typeface="+mj-cs"/>
              </a:rPr>
              <a:t>6  “And he answered and said unto them, Have ye not read, that he which made them at the beginning made them male and female,  And said, For this cause shall a man leave father and mother, and shall cleave to his wife: and they twain shall be one flesh? Wherefore they are no more twain, but one flesh. What therefore God hath joined together, let not man put asunder</a:t>
            </a:r>
            <a:r>
              <a:rPr lang="en-US" sz="2000" i="1" dirty="0" smtClean="0">
                <a:solidFill>
                  <a:schemeClr val="bg1">
                    <a:lumMod val="75000"/>
                  </a:schemeClr>
                </a:solidFill>
                <a:latin typeface="+mj-lt"/>
                <a:ea typeface="+mj-ea"/>
                <a:cs typeface="+mj-cs"/>
              </a:rPr>
              <a:t>.</a:t>
            </a:r>
            <a:r>
              <a:rPr lang="en-US" sz="2000" dirty="0" smtClean="0">
                <a:solidFill>
                  <a:schemeClr val="bg1">
                    <a:lumMod val="75000"/>
                  </a:schemeClr>
                </a:solidFill>
                <a:latin typeface="+mj-lt"/>
                <a:ea typeface="+mj-ea"/>
                <a:cs typeface="+mj-cs"/>
              </a:rPr>
              <a:t>”</a:t>
            </a:r>
            <a:endParaRPr lang="en-US" sz="24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457200" y="3200400"/>
            <a:ext cx="8077200" cy="3352800"/>
          </a:xfrm>
          <a:ln w="9525">
            <a:solidFill>
              <a:schemeClr val="accent1">
                <a:lumMod val="60000"/>
                <a:lumOff val="40000"/>
              </a:schemeClr>
            </a:solidFill>
          </a:ln>
        </p:spPr>
        <p:txBody>
          <a:bodyPr/>
          <a:lstStyle/>
          <a:p>
            <a:pPr marL="457200" indent="-457200" algn="l"/>
            <a:r>
              <a:rPr lang="en-US" sz="2400" b="1" dirty="0" smtClean="0">
                <a:solidFill>
                  <a:schemeClr val="tx1"/>
                </a:solidFill>
                <a:latin typeface="+mn-lt"/>
                <a:ea typeface="+mn-ea"/>
                <a:cs typeface="+mn-cs"/>
              </a:rPr>
              <a:t>1. This definition has existed since Adam and Eve </a:t>
            </a:r>
          </a:p>
          <a:p>
            <a:pPr marL="457200" indent="-457200" algn="l"/>
            <a:r>
              <a:rPr lang="en-US" sz="2400" b="1" dirty="0" smtClean="0"/>
              <a:t>     Genesis 1:1, 1:26-27, 2:20-25</a:t>
            </a:r>
            <a:endParaRPr lang="en-US" sz="2400" b="1" dirty="0"/>
          </a:p>
          <a:p>
            <a:pPr marL="457200" indent="-457200" algn="l"/>
            <a:r>
              <a:rPr lang="en-US" sz="2400" b="1" dirty="0" smtClean="0"/>
              <a:t>2. Consists of one</a:t>
            </a:r>
            <a:r>
              <a:rPr lang="en-US" sz="2400" b="1" dirty="0" smtClean="0">
                <a:solidFill>
                  <a:schemeClr val="tx1"/>
                </a:solidFill>
                <a:latin typeface="+mn-lt"/>
                <a:ea typeface="+mn-ea"/>
                <a:cs typeface="+mn-cs"/>
              </a:rPr>
              <a:t> </a:t>
            </a:r>
            <a:r>
              <a:rPr lang="en-US" sz="2400" b="1" dirty="0">
                <a:solidFill>
                  <a:schemeClr val="tx1"/>
                </a:solidFill>
                <a:latin typeface="+mn-lt"/>
                <a:ea typeface="+mn-ea"/>
                <a:cs typeface="+mn-cs"/>
              </a:rPr>
              <a:t>husband (male) and </a:t>
            </a:r>
            <a:r>
              <a:rPr lang="en-US" sz="2400" b="1" dirty="0" smtClean="0">
                <a:solidFill>
                  <a:schemeClr val="tx1"/>
                </a:solidFill>
                <a:latin typeface="+mn-lt"/>
                <a:ea typeface="+mn-ea"/>
                <a:cs typeface="+mn-cs"/>
              </a:rPr>
              <a:t>one wife </a:t>
            </a:r>
            <a:r>
              <a:rPr lang="en-US" sz="2400" b="1" dirty="0">
                <a:solidFill>
                  <a:schemeClr val="tx1"/>
                </a:solidFill>
                <a:latin typeface="+mn-lt"/>
                <a:ea typeface="+mn-ea"/>
                <a:cs typeface="+mn-cs"/>
              </a:rPr>
              <a:t>(female</a:t>
            </a:r>
            <a:r>
              <a:rPr lang="en-US" sz="2400" b="1" dirty="0" smtClean="0">
                <a:solidFill>
                  <a:schemeClr val="tx1"/>
                </a:solidFill>
                <a:latin typeface="+mn-lt"/>
                <a:ea typeface="+mn-ea"/>
                <a:cs typeface="+mn-cs"/>
              </a:rPr>
              <a:t>) </a:t>
            </a:r>
          </a:p>
          <a:p>
            <a:pPr marL="457200" indent="-457200" algn="l"/>
            <a:r>
              <a:rPr lang="en-US" sz="2400" b="1" dirty="0" smtClean="0"/>
              <a:t>3. Unified- intimately join in all ways, acting as one</a:t>
            </a:r>
            <a:endParaRPr lang="en-US" sz="2400" b="1" dirty="0" smtClean="0">
              <a:solidFill>
                <a:schemeClr val="tx1"/>
              </a:solidFill>
              <a:latin typeface="+mn-lt"/>
              <a:ea typeface="+mn-ea"/>
              <a:cs typeface="+mn-cs"/>
            </a:endParaRPr>
          </a:p>
          <a:p>
            <a:pPr marL="457200" indent="-457200" algn="l"/>
            <a:r>
              <a:rPr lang="en-US" sz="2400" b="1" dirty="0" smtClean="0"/>
              <a:t>4. God does the joining </a:t>
            </a:r>
          </a:p>
          <a:p>
            <a:pPr marL="457200" indent="-457200" algn="l"/>
            <a:r>
              <a:rPr lang="en-US" sz="2400" b="1" dirty="0" smtClean="0"/>
              <a:t>5. All Persons warned not to fracture that union since it is intended to last until death- Romans 7:1-3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7772400" cy="3048000"/>
          </a:xfrm>
        </p:spPr>
        <p:txBody>
          <a:bodyPr/>
          <a:lstStyle/>
          <a:p>
            <a:r>
              <a:rPr lang="en-US" sz="2400" b="1" u="sng" dirty="0">
                <a:solidFill>
                  <a:schemeClr val="tx2"/>
                </a:solidFill>
                <a:latin typeface="+mj-lt"/>
                <a:ea typeface="+mj-ea"/>
                <a:cs typeface="+mj-cs"/>
              </a:rPr>
              <a:t>II. Guide Two: Don’t cheat </a:t>
            </a:r>
            <a:r>
              <a:rPr lang="en-US" sz="2400" b="1" u="sng" dirty="0" smtClean="0">
                <a:solidFill>
                  <a:schemeClr val="tx2"/>
                </a:solidFill>
                <a:latin typeface="+mj-lt"/>
                <a:ea typeface="+mj-ea"/>
                <a:cs typeface="+mj-cs"/>
              </a:rPr>
              <a:t>anyone</a:t>
            </a:r>
            <a:br>
              <a:rPr lang="en-US" sz="2400" b="1" u="sng" dirty="0" smtClean="0">
                <a:solidFill>
                  <a:schemeClr val="tx2"/>
                </a:solidFill>
                <a:latin typeface="+mj-lt"/>
                <a:ea typeface="+mj-ea"/>
                <a:cs typeface="+mj-cs"/>
              </a:rPr>
            </a:br>
            <a:r>
              <a:rPr lang="en-US" sz="2400" b="1" dirty="0" smtClean="0">
                <a:solidFill>
                  <a:schemeClr val="bg1">
                    <a:lumMod val="75000"/>
                  </a:schemeClr>
                </a:solidFill>
                <a:latin typeface="+mj-lt"/>
                <a:ea typeface="+mj-ea"/>
                <a:cs typeface="+mj-cs"/>
              </a:rPr>
              <a:t>1Th 4:6-</a:t>
            </a:r>
            <a:r>
              <a:rPr lang="en-US" sz="2400" b="1" i="1" dirty="0" smtClean="0">
                <a:solidFill>
                  <a:schemeClr val="bg1">
                    <a:lumMod val="75000"/>
                  </a:schemeClr>
                </a:solidFill>
                <a:latin typeface="+mj-lt"/>
                <a:ea typeface="+mj-ea"/>
                <a:cs typeface="+mj-cs"/>
              </a:rPr>
              <a:t>8</a:t>
            </a:r>
            <a:br>
              <a:rPr lang="en-US" sz="2400" b="1" i="1" dirty="0" smtClean="0">
                <a:solidFill>
                  <a:schemeClr val="bg1">
                    <a:lumMod val="75000"/>
                  </a:schemeClr>
                </a:solidFill>
                <a:latin typeface="+mj-lt"/>
                <a:ea typeface="+mj-ea"/>
                <a:cs typeface="+mj-cs"/>
              </a:rPr>
            </a:br>
            <a:r>
              <a:rPr lang="en-US" sz="2200" i="1" dirty="0">
                <a:solidFill>
                  <a:schemeClr val="bg1">
                    <a:lumMod val="75000"/>
                  </a:schemeClr>
                </a:solidFill>
                <a:latin typeface="+mj-lt"/>
                <a:ea typeface="+mj-ea"/>
                <a:cs typeface="+mj-cs"/>
              </a:rPr>
              <a:t>  “That no man go beyond and defraud his brother in any matter: because that the Lord is the avenger of all such, as we also have forewarned you and </a:t>
            </a:r>
            <a:r>
              <a:rPr lang="en-US" sz="2200" i="1" dirty="0" smtClean="0">
                <a:solidFill>
                  <a:schemeClr val="bg1">
                    <a:lumMod val="75000"/>
                  </a:schemeClr>
                </a:solidFill>
                <a:latin typeface="+mj-lt"/>
                <a:ea typeface="+mj-ea"/>
                <a:cs typeface="+mj-cs"/>
              </a:rPr>
              <a:t>testified</a:t>
            </a:r>
            <a:r>
              <a:rPr lang="en-US" sz="2200" i="1" dirty="0">
                <a:solidFill>
                  <a:schemeClr val="bg1">
                    <a:lumMod val="75000"/>
                  </a:schemeClr>
                </a:solidFill>
                <a:latin typeface="+mj-lt"/>
                <a:ea typeface="+mj-ea"/>
                <a:cs typeface="+mj-cs"/>
              </a:rPr>
              <a:t>.  For God hath not called us unto uncleanness, but unto holiness.  He therefore that </a:t>
            </a:r>
            <a:r>
              <a:rPr lang="en-US" sz="2200" i="1" dirty="0" err="1">
                <a:solidFill>
                  <a:schemeClr val="bg1">
                    <a:lumMod val="75000"/>
                  </a:schemeClr>
                </a:solidFill>
                <a:latin typeface="+mj-lt"/>
                <a:ea typeface="+mj-ea"/>
                <a:cs typeface="+mj-cs"/>
              </a:rPr>
              <a:t>despiseth</a:t>
            </a:r>
            <a:r>
              <a:rPr lang="en-US" sz="2200" i="1" dirty="0">
                <a:solidFill>
                  <a:schemeClr val="bg1">
                    <a:lumMod val="75000"/>
                  </a:schemeClr>
                </a:solidFill>
                <a:latin typeface="+mj-lt"/>
                <a:ea typeface="+mj-ea"/>
                <a:cs typeface="+mj-cs"/>
              </a:rPr>
              <a:t>, </a:t>
            </a:r>
            <a:r>
              <a:rPr lang="en-US" sz="2200" i="1" dirty="0" err="1">
                <a:solidFill>
                  <a:schemeClr val="bg1">
                    <a:lumMod val="75000"/>
                  </a:schemeClr>
                </a:solidFill>
                <a:latin typeface="+mj-lt"/>
                <a:ea typeface="+mj-ea"/>
                <a:cs typeface="+mj-cs"/>
              </a:rPr>
              <a:t>despiseth</a:t>
            </a:r>
            <a:r>
              <a:rPr lang="en-US" sz="2200" i="1" dirty="0">
                <a:solidFill>
                  <a:schemeClr val="bg1">
                    <a:lumMod val="75000"/>
                  </a:schemeClr>
                </a:solidFill>
                <a:latin typeface="+mj-lt"/>
                <a:ea typeface="+mj-ea"/>
                <a:cs typeface="+mj-cs"/>
              </a:rPr>
              <a:t> not man, but God, who hath also given unto us his holy Spirit.”</a:t>
            </a:r>
            <a:r>
              <a:rPr lang="en-US" sz="2200" dirty="0">
                <a:solidFill>
                  <a:schemeClr val="bg1">
                    <a:lumMod val="75000"/>
                  </a:schemeClr>
                </a:solidFill>
                <a:latin typeface="+mj-lt"/>
                <a:ea typeface="+mj-ea"/>
                <a:cs typeface="+mj-cs"/>
              </a:rPr>
              <a:t> </a:t>
            </a:r>
            <a:endParaRPr lang="en-US" sz="2400" dirty="0">
              <a:solidFill>
                <a:schemeClr val="bg1">
                  <a:lumMod val="75000"/>
                </a:schemeClr>
              </a:solidFill>
              <a:latin typeface="+mj-lt"/>
              <a:ea typeface="+mj-ea"/>
              <a:cs typeface="+mj-cs"/>
            </a:endParaRPr>
          </a:p>
        </p:txBody>
      </p:sp>
      <p:sp>
        <p:nvSpPr>
          <p:cNvPr id="2051" name="Rectangle 3"/>
          <p:cNvSpPr>
            <a:spLocks noGrp="1" noChangeArrowheads="1"/>
          </p:cNvSpPr>
          <p:nvPr>
            <p:ph type="subTitle" idx="1"/>
          </p:nvPr>
        </p:nvSpPr>
        <p:spPr>
          <a:xfrm>
            <a:off x="609600" y="3200400"/>
            <a:ext cx="8077200" cy="2971800"/>
          </a:xfrm>
          <a:ln w="9525">
            <a:solidFill>
              <a:schemeClr val="accent1">
                <a:lumMod val="60000"/>
                <a:lumOff val="40000"/>
              </a:schemeClr>
            </a:solidFill>
          </a:ln>
        </p:spPr>
        <p:txBody>
          <a:bodyPr/>
          <a:lstStyle/>
          <a:p>
            <a:pPr algn="l"/>
            <a:endParaRPr lang="en-US" sz="2400" dirty="0">
              <a:solidFill>
                <a:schemeClr val="tx1"/>
              </a:solidFill>
              <a:latin typeface="+mn-lt"/>
              <a:ea typeface="+mn-ea"/>
              <a:cs typeface="+mn-cs"/>
            </a:endParaRPr>
          </a:p>
          <a:p>
            <a:pPr algn="l"/>
            <a:r>
              <a:rPr lang="en-US" sz="2400" b="1" dirty="0" smtClean="0">
                <a:solidFill>
                  <a:schemeClr val="tx1"/>
                </a:solidFill>
                <a:latin typeface="+mn-lt"/>
                <a:ea typeface="+mn-ea"/>
                <a:cs typeface="+mn-cs"/>
              </a:rPr>
              <a:t>1</a:t>
            </a:r>
            <a:r>
              <a:rPr lang="en-US" sz="2400" b="1" dirty="0">
                <a:solidFill>
                  <a:schemeClr val="tx1"/>
                </a:solidFill>
                <a:latin typeface="+mn-lt"/>
                <a:ea typeface="+mn-ea"/>
                <a:cs typeface="+mn-cs"/>
              </a:rPr>
              <a:t>. Defraud (4122)- </a:t>
            </a:r>
            <a:r>
              <a:rPr lang="en-US" sz="2400" dirty="0">
                <a:solidFill>
                  <a:schemeClr val="tx1"/>
                </a:solidFill>
                <a:latin typeface="+mn-lt"/>
                <a:ea typeface="+mn-ea"/>
                <a:cs typeface="+mn-cs"/>
              </a:rPr>
              <a:t>to take a greater share, take advantage of another, </a:t>
            </a:r>
          </a:p>
          <a:p>
            <a:pPr algn="l"/>
            <a:r>
              <a:rPr lang="en-US" sz="2400" b="1" dirty="0">
                <a:solidFill>
                  <a:schemeClr val="tx1"/>
                </a:solidFill>
                <a:latin typeface="+mn-lt"/>
                <a:ea typeface="+mn-ea"/>
                <a:cs typeface="+mn-cs"/>
              </a:rPr>
              <a:t> </a:t>
            </a:r>
            <a:endParaRPr lang="en-US" sz="2400" dirty="0">
              <a:solidFill>
                <a:schemeClr val="tx1"/>
              </a:solidFill>
              <a:latin typeface="+mn-lt"/>
              <a:ea typeface="+mn-ea"/>
              <a:cs typeface="+mn-cs"/>
            </a:endParaRPr>
          </a:p>
          <a:p>
            <a:pPr algn="l"/>
            <a:r>
              <a:rPr lang="en-US" sz="2400" b="1" dirty="0" smtClean="0">
                <a:solidFill>
                  <a:schemeClr val="tx1"/>
                </a:solidFill>
                <a:latin typeface="+mn-lt"/>
                <a:ea typeface="+mn-ea"/>
                <a:cs typeface="+mn-cs"/>
              </a:rPr>
              <a:t>2</a:t>
            </a:r>
            <a:r>
              <a:rPr lang="en-US" sz="2400" b="1" dirty="0">
                <a:solidFill>
                  <a:schemeClr val="tx1"/>
                </a:solidFill>
                <a:latin typeface="+mn-lt"/>
                <a:ea typeface="+mn-ea"/>
                <a:cs typeface="+mn-cs"/>
              </a:rPr>
              <a:t>. Cheating is taken personally by God as </a:t>
            </a:r>
            <a:r>
              <a:rPr lang="en-US" sz="2400" b="1" dirty="0" smtClean="0">
                <a:solidFill>
                  <a:schemeClr val="tx1"/>
                </a:solidFill>
                <a:latin typeface="+mn-lt"/>
                <a:ea typeface="+mn-ea"/>
                <a:cs typeface="+mn-cs"/>
              </a:rPr>
              <a:t>disrespect-</a:t>
            </a:r>
          </a:p>
          <a:p>
            <a:pPr algn="l"/>
            <a:r>
              <a:rPr lang="en-US" sz="2400" b="1" dirty="0"/>
              <a:t> </a:t>
            </a:r>
            <a:r>
              <a:rPr lang="en-US" sz="2400" b="1" dirty="0" smtClean="0">
                <a:solidFill>
                  <a:schemeClr val="tx1"/>
                </a:solidFill>
                <a:latin typeface="+mn-lt"/>
                <a:ea typeface="+mn-ea"/>
                <a:cs typeface="+mn-cs"/>
              </a:rPr>
              <a:t>   a. </a:t>
            </a:r>
            <a:r>
              <a:rPr lang="en-US" sz="2400" b="1" dirty="0" err="1" smtClean="0">
                <a:solidFill>
                  <a:schemeClr val="tx1"/>
                </a:solidFill>
                <a:latin typeface="+mn-lt"/>
                <a:ea typeface="+mn-ea"/>
                <a:cs typeface="+mn-cs"/>
              </a:rPr>
              <a:t>Despiseth</a:t>
            </a:r>
            <a:r>
              <a:rPr lang="en-US" sz="2400" b="1" dirty="0" smtClean="0">
                <a:solidFill>
                  <a:schemeClr val="tx1"/>
                </a:solidFill>
                <a:latin typeface="+mn-lt"/>
                <a:ea typeface="+mn-ea"/>
                <a:cs typeface="+mn-cs"/>
              </a:rPr>
              <a:t> </a:t>
            </a:r>
            <a:r>
              <a:rPr lang="en-US" sz="2400" b="1" dirty="0">
                <a:solidFill>
                  <a:schemeClr val="tx1"/>
                </a:solidFill>
                <a:latin typeface="+mn-lt"/>
                <a:ea typeface="+mn-ea"/>
                <a:cs typeface="+mn-cs"/>
              </a:rPr>
              <a:t>(114)-</a:t>
            </a:r>
            <a:r>
              <a:rPr lang="en-US" sz="2400" dirty="0">
                <a:solidFill>
                  <a:schemeClr val="tx1"/>
                </a:solidFill>
                <a:latin typeface="+mn-lt"/>
                <a:ea typeface="+mn-ea"/>
                <a:cs typeface="+mn-cs"/>
              </a:rPr>
              <a:t> to set aside, disregard, make void, to reject or slight.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7772400" cy="2819400"/>
          </a:xfrm>
        </p:spPr>
        <p:txBody>
          <a:bodyPr/>
          <a:lstStyle/>
          <a:p>
            <a:r>
              <a:rPr lang="en-US" sz="2000" b="1" u="sng" dirty="0">
                <a:solidFill>
                  <a:schemeClr val="tx2"/>
                </a:solidFill>
                <a:latin typeface="+mj-lt"/>
                <a:ea typeface="+mj-ea"/>
                <a:cs typeface="+mj-cs"/>
              </a:rPr>
              <a:t>III. Guide Three: Have Brotherly love towards your fellow </a:t>
            </a:r>
            <a:r>
              <a:rPr lang="en-US" sz="2000" b="1" u="sng" dirty="0" smtClean="0">
                <a:solidFill>
                  <a:schemeClr val="tx2"/>
                </a:solidFill>
                <a:latin typeface="+mj-lt"/>
                <a:ea typeface="+mj-ea"/>
                <a:cs typeface="+mj-cs"/>
              </a:rPr>
              <a:t>Christian</a:t>
            </a:r>
            <a:br>
              <a:rPr lang="en-US" sz="2000" b="1" u="sng" dirty="0" smtClean="0">
                <a:solidFill>
                  <a:schemeClr val="tx2"/>
                </a:solidFill>
                <a:latin typeface="+mj-lt"/>
                <a:ea typeface="+mj-ea"/>
                <a:cs typeface="+mj-cs"/>
              </a:rPr>
            </a:br>
            <a:r>
              <a:rPr lang="en-US" sz="2200" b="1" dirty="0" smtClean="0">
                <a:solidFill>
                  <a:schemeClr val="bg1">
                    <a:lumMod val="75000"/>
                  </a:schemeClr>
                </a:solidFill>
                <a:latin typeface="+mj-lt"/>
                <a:ea typeface="+mj-ea"/>
                <a:cs typeface="+mj-cs"/>
              </a:rPr>
              <a:t> </a:t>
            </a:r>
            <a:r>
              <a:rPr lang="en-US" sz="2200" dirty="0">
                <a:solidFill>
                  <a:schemeClr val="bg1">
                    <a:lumMod val="75000"/>
                  </a:schemeClr>
                </a:solidFill>
                <a:latin typeface="+mj-lt"/>
                <a:ea typeface="+mj-ea"/>
                <a:cs typeface="+mj-cs"/>
              </a:rPr>
              <a:t>1Th </a:t>
            </a:r>
            <a:r>
              <a:rPr lang="en-US" sz="2200" dirty="0" smtClean="0">
                <a:solidFill>
                  <a:schemeClr val="bg1">
                    <a:lumMod val="75000"/>
                  </a:schemeClr>
                </a:solidFill>
                <a:latin typeface="+mj-lt"/>
                <a:ea typeface="+mj-ea"/>
                <a:cs typeface="+mj-cs"/>
              </a:rPr>
              <a:t>4:9-10</a:t>
            </a:r>
            <a:br>
              <a:rPr lang="en-US" sz="2200" dirty="0" smtClean="0">
                <a:solidFill>
                  <a:schemeClr val="bg1">
                    <a:lumMod val="75000"/>
                  </a:schemeClr>
                </a:solidFill>
                <a:latin typeface="+mj-lt"/>
                <a:ea typeface="+mj-ea"/>
                <a:cs typeface="+mj-cs"/>
              </a:rPr>
            </a:br>
            <a:r>
              <a:rPr lang="en-US" sz="2200" dirty="0">
                <a:solidFill>
                  <a:schemeClr val="bg1">
                    <a:lumMod val="75000"/>
                  </a:schemeClr>
                </a:solidFill>
                <a:latin typeface="+mj-lt"/>
                <a:ea typeface="+mj-ea"/>
                <a:cs typeface="+mj-cs"/>
              </a:rPr>
              <a:t>  “</a:t>
            </a:r>
            <a:r>
              <a:rPr lang="en-US" sz="2200" i="1" dirty="0">
                <a:solidFill>
                  <a:schemeClr val="bg1">
                    <a:lumMod val="75000"/>
                  </a:schemeClr>
                </a:solidFill>
                <a:latin typeface="+mj-lt"/>
                <a:ea typeface="+mj-ea"/>
                <a:cs typeface="+mj-cs"/>
              </a:rPr>
              <a:t>But as touching brotherly  love (5630) ye need not that I write unto you: for ye yourselves are taught of God to love (25) one another. And indeed ye do it toward all the brethren which are in all Macedonia: but we beseech you, brethren, that ye increase more and more;”</a:t>
            </a:r>
            <a:r>
              <a:rPr lang="en-US" sz="2400" dirty="0">
                <a:solidFill>
                  <a:schemeClr val="tx2"/>
                </a:solidFill>
                <a:latin typeface="+mj-lt"/>
                <a:ea typeface="+mj-ea"/>
                <a:cs typeface="+mj-cs"/>
              </a:rPr>
              <a:t/>
            </a:r>
            <a:br>
              <a:rPr lang="en-US" sz="2400" dirty="0">
                <a:solidFill>
                  <a:schemeClr val="tx2"/>
                </a:solidFill>
                <a:latin typeface="+mj-lt"/>
                <a:ea typeface="+mj-ea"/>
                <a:cs typeface="+mj-cs"/>
              </a:rPr>
            </a:br>
            <a:endParaRPr lang="en-US" sz="24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685800" y="3124200"/>
            <a:ext cx="8077200" cy="3429000"/>
          </a:xfrm>
          <a:ln w="9525">
            <a:solidFill>
              <a:schemeClr val="accent1">
                <a:lumMod val="60000"/>
                <a:lumOff val="40000"/>
              </a:schemeClr>
            </a:solidFill>
          </a:ln>
        </p:spPr>
        <p:txBody>
          <a:bodyPr/>
          <a:lstStyle/>
          <a:p>
            <a:pPr marL="457200" indent="-457200" algn="l"/>
            <a:r>
              <a:rPr lang="en-US" sz="2200" b="1" dirty="0" smtClean="0">
                <a:solidFill>
                  <a:schemeClr val="tx1"/>
                </a:solidFill>
                <a:latin typeface="+mn-lt"/>
                <a:ea typeface="+mn-ea"/>
                <a:cs typeface="+mn-cs"/>
              </a:rPr>
              <a:t>1. Brotherly </a:t>
            </a:r>
            <a:r>
              <a:rPr lang="en-US" sz="2200" b="1" dirty="0">
                <a:solidFill>
                  <a:schemeClr val="tx1"/>
                </a:solidFill>
                <a:latin typeface="+mn-lt"/>
                <a:ea typeface="+mn-ea"/>
                <a:cs typeface="+mn-cs"/>
              </a:rPr>
              <a:t>Love</a:t>
            </a:r>
            <a:r>
              <a:rPr lang="en-US" sz="2200" dirty="0">
                <a:solidFill>
                  <a:schemeClr val="tx1"/>
                </a:solidFill>
                <a:latin typeface="+mn-lt"/>
                <a:ea typeface="+mn-ea"/>
                <a:cs typeface="+mn-cs"/>
              </a:rPr>
              <a:t> (5360-phileo)- Love between family members,  affection and loyalty:  a feeling based love differing from </a:t>
            </a:r>
            <a:r>
              <a:rPr lang="en-US" sz="2200" dirty="0" smtClean="0">
                <a:solidFill>
                  <a:schemeClr val="tx1"/>
                </a:solidFill>
                <a:latin typeface="+mn-lt"/>
                <a:ea typeface="+mn-ea"/>
                <a:cs typeface="+mn-cs"/>
              </a:rPr>
              <a:t>(25)</a:t>
            </a:r>
          </a:p>
          <a:p>
            <a:pPr marL="457200" indent="-457200" algn="l"/>
            <a:r>
              <a:rPr lang="en-US" sz="2200" b="1" dirty="0" smtClean="0"/>
              <a:t>2. L</a:t>
            </a:r>
            <a:r>
              <a:rPr lang="en-US" sz="2200" b="1" dirty="0" smtClean="0">
                <a:solidFill>
                  <a:schemeClr val="tx1"/>
                </a:solidFill>
                <a:latin typeface="+mn-lt"/>
                <a:ea typeface="+mn-ea"/>
                <a:cs typeface="+mn-cs"/>
              </a:rPr>
              <a:t>ove</a:t>
            </a:r>
            <a:r>
              <a:rPr lang="en-US" sz="2200" dirty="0" smtClean="0">
                <a:solidFill>
                  <a:schemeClr val="tx1"/>
                </a:solidFill>
                <a:latin typeface="+mn-lt"/>
                <a:ea typeface="+mn-ea"/>
                <a:cs typeface="+mn-cs"/>
              </a:rPr>
              <a:t> </a:t>
            </a:r>
            <a:r>
              <a:rPr lang="en-US" sz="2200" dirty="0">
                <a:solidFill>
                  <a:schemeClr val="tx1"/>
                </a:solidFill>
                <a:latin typeface="+mn-lt"/>
                <a:ea typeface="+mn-ea"/>
                <a:cs typeface="+mn-cs"/>
              </a:rPr>
              <a:t>(25-agapao) an intellectually purposed love taught in places like 1Cor 13.</a:t>
            </a:r>
          </a:p>
          <a:p>
            <a:pPr algn="l"/>
            <a:r>
              <a:rPr lang="en-US" sz="2200" b="1" dirty="0"/>
              <a:t>3</a:t>
            </a:r>
            <a:r>
              <a:rPr lang="en-US" sz="2200" b="1" dirty="0" smtClean="0">
                <a:solidFill>
                  <a:schemeClr val="tx1"/>
                </a:solidFill>
                <a:latin typeface="+mn-lt"/>
                <a:ea typeface="+mn-ea"/>
                <a:cs typeface="+mn-cs"/>
              </a:rPr>
              <a:t>. </a:t>
            </a:r>
            <a:r>
              <a:rPr lang="en-US" sz="2200" b="1" dirty="0">
                <a:solidFill>
                  <a:schemeClr val="tx1"/>
                </a:solidFill>
                <a:latin typeface="+mn-lt"/>
                <a:ea typeface="+mn-ea"/>
                <a:cs typeface="+mn-cs"/>
              </a:rPr>
              <a:t>If you have the love (25) Jesus taught</a:t>
            </a:r>
            <a:r>
              <a:rPr lang="en-US" sz="2200" dirty="0">
                <a:solidFill>
                  <a:schemeClr val="tx1"/>
                </a:solidFill>
                <a:latin typeface="+mn-lt"/>
                <a:ea typeface="+mn-ea"/>
                <a:cs typeface="+mn-cs"/>
              </a:rPr>
              <a:t>, then you will naturally develop </a:t>
            </a:r>
            <a:r>
              <a:rPr lang="en-US" sz="2200" b="1" dirty="0">
                <a:solidFill>
                  <a:schemeClr val="tx1"/>
                </a:solidFill>
                <a:latin typeface="+mn-lt"/>
                <a:ea typeface="+mn-ea"/>
                <a:cs typeface="+mn-cs"/>
              </a:rPr>
              <a:t>family love (5360) </a:t>
            </a:r>
            <a:r>
              <a:rPr lang="en-US" sz="2200" dirty="0">
                <a:solidFill>
                  <a:schemeClr val="tx1"/>
                </a:solidFill>
                <a:latin typeface="+mn-lt"/>
                <a:ea typeface="+mn-ea"/>
                <a:cs typeface="+mn-cs"/>
              </a:rPr>
              <a:t>for fellow </a:t>
            </a:r>
            <a:r>
              <a:rPr lang="en-US" sz="2200" dirty="0" smtClean="0">
                <a:solidFill>
                  <a:schemeClr val="tx1"/>
                </a:solidFill>
                <a:latin typeface="+mn-lt"/>
                <a:ea typeface="+mn-ea"/>
                <a:cs typeface="+mn-cs"/>
              </a:rPr>
              <a:t>Christians.</a:t>
            </a:r>
          </a:p>
          <a:p>
            <a:pPr algn="l"/>
            <a:r>
              <a:rPr lang="en-US" sz="2200" b="1" dirty="0"/>
              <a:t>4</a:t>
            </a:r>
            <a:r>
              <a:rPr lang="en-US" sz="2200" b="1" dirty="0" smtClean="0">
                <a:solidFill>
                  <a:schemeClr val="tx1"/>
                </a:solidFill>
                <a:latin typeface="+mn-lt"/>
                <a:ea typeface="+mn-ea"/>
                <a:cs typeface="+mn-cs"/>
              </a:rPr>
              <a:t>. </a:t>
            </a:r>
            <a:r>
              <a:rPr lang="en-US" sz="2200" b="1" dirty="0">
                <a:solidFill>
                  <a:schemeClr val="tx1"/>
                </a:solidFill>
                <a:latin typeface="+mn-lt"/>
                <a:ea typeface="+mn-ea"/>
                <a:cs typeface="+mn-cs"/>
              </a:rPr>
              <a:t>Love is what motivated them</a:t>
            </a:r>
            <a:r>
              <a:rPr lang="en-US" sz="2200" dirty="0">
                <a:solidFill>
                  <a:schemeClr val="tx1"/>
                </a:solidFill>
                <a:latin typeface="+mn-lt"/>
                <a:ea typeface="+mn-ea"/>
                <a:cs typeface="+mn-cs"/>
              </a:rPr>
              <a:t> to help out fellow Christians in other locations.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228600"/>
            <a:ext cx="7772400" cy="2209800"/>
          </a:xfrm>
        </p:spPr>
        <p:txBody>
          <a:bodyPr/>
          <a:lstStyle/>
          <a:p>
            <a:r>
              <a:rPr lang="en-US" sz="2400" b="1" u="sng" dirty="0">
                <a:solidFill>
                  <a:schemeClr val="tx2"/>
                </a:solidFill>
                <a:latin typeface="+mj-lt"/>
                <a:ea typeface="+mj-ea"/>
                <a:cs typeface="+mj-cs"/>
              </a:rPr>
              <a:t>IV. Guide Four: Mind your own </a:t>
            </a:r>
            <a:r>
              <a:rPr lang="en-US" sz="2400" b="1" u="sng" dirty="0" smtClean="0">
                <a:solidFill>
                  <a:schemeClr val="bg1"/>
                </a:solidFill>
                <a:latin typeface="+mj-lt"/>
                <a:ea typeface="+mj-ea"/>
                <a:cs typeface="+mj-cs"/>
              </a:rPr>
              <a:t>business</a:t>
            </a:r>
            <a:br>
              <a:rPr lang="en-US" sz="2400" b="1" u="sng" dirty="0" smtClean="0">
                <a:solidFill>
                  <a:schemeClr val="bg1"/>
                </a:solidFill>
                <a:latin typeface="+mj-lt"/>
                <a:ea typeface="+mj-ea"/>
                <a:cs typeface="+mj-cs"/>
              </a:rPr>
            </a:br>
            <a:r>
              <a:rPr lang="en-US" sz="2400" b="1" dirty="0" smtClean="0">
                <a:solidFill>
                  <a:schemeClr val="bg1"/>
                </a:solidFill>
                <a:latin typeface="+mj-lt"/>
                <a:ea typeface="+mj-ea"/>
                <a:cs typeface="+mj-cs"/>
              </a:rPr>
              <a:t> </a:t>
            </a:r>
            <a:r>
              <a:rPr lang="en-US" sz="2400" dirty="0">
                <a:solidFill>
                  <a:schemeClr val="bg1"/>
                </a:solidFill>
                <a:latin typeface="+mj-lt"/>
                <a:ea typeface="+mj-ea"/>
                <a:cs typeface="+mj-cs"/>
              </a:rPr>
              <a:t>1Th </a:t>
            </a:r>
            <a:r>
              <a:rPr lang="en-US" sz="2400" dirty="0" smtClean="0">
                <a:solidFill>
                  <a:schemeClr val="bg1"/>
                </a:solidFill>
                <a:latin typeface="+mj-lt"/>
                <a:ea typeface="+mj-ea"/>
                <a:cs typeface="+mj-cs"/>
              </a:rPr>
              <a:t>4:11</a:t>
            </a:r>
            <a:br>
              <a:rPr lang="en-US" sz="2400" dirty="0" smtClean="0">
                <a:solidFill>
                  <a:schemeClr val="bg1"/>
                </a:solidFill>
                <a:latin typeface="+mj-lt"/>
                <a:ea typeface="+mj-ea"/>
                <a:cs typeface="+mj-cs"/>
              </a:rPr>
            </a:br>
            <a:r>
              <a:rPr lang="en-US" sz="2400" dirty="0">
                <a:solidFill>
                  <a:schemeClr val="bg1"/>
                </a:solidFill>
                <a:latin typeface="+mj-lt"/>
                <a:ea typeface="+mj-ea"/>
                <a:cs typeface="+mj-cs"/>
              </a:rPr>
              <a:t>  </a:t>
            </a:r>
            <a:r>
              <a:rPr lang="en-US" sz="2400" i="1" dirty="0">
                <a:solidFill>
                  <a:schemeClr val="bg1"/>
                </a:solidFill>
                <a:latin typeface="+mj-lt"/>
                <a:ea typeface="+mj-ea"/>
                <a:cs typeface="+mj-cs"/>
              </a:rPr>
              <a:t>“And that ye study to be quiet, and to do your own business, and to work with your own hands, as we commanded you;” </a:t>
            </a:r>
            <a:r>
              <a:rPr lang="en-US" sz="2400" dirty="0">
                <a:solidFill>
                  <a:schemeClr val="tx2"/>
                </a:solidFill>
                <a:latin typeface="+mj-lt"/>
                <a:ea typeface="+mj-ea"/>
                <a:cs typeface="+mj-cs"/>
              </a:rPr>
              <a:t/>
            </a:r>
            <a:br>
              <a:rPr lang="en-US" sz="2400" dirty="0">
                <a:solidFill>
                  <a:schemeClr val="tx2"/>
                </a:solidFill>
                <a:latin typeface="+mj-lt"/>
                <a:ea typeface="+mj-ea"/>
                <a:cs typeface="+mj-cs"/>
              </a:rPr>
            </a:br>
            <a:endParaRPr lang="en-US" sz="24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685800" y="2590800"/>
            <a:ext cx="8077200" cy="3733800"/>
          </a:xfrm>
          <a:ln w="9525">
            <a:solidFill>
              <a:schemeClr val="accent1">
                <a:lumMod val="60000"/>
                <a:lumOff val="40000"/>
              </a:schemeClr>
            </a:solidFill>
          </a:ln>
        </p:spPr>
        <p:txBody>
          <a:bodyPr/>
          <a:lstStyle/>
          <a:p>
            <a:pPr algn="l"/>
            <a:r>
              <a:rPr lang="en-US" sz="2000" b="1" dirty="0" smtClean="0">
                <a:solidFill>
                  <a:schemeClr val="tx1"/>
                </a:solidFill>
                <a:latin typeface="+mn-lt"/>
                <a:ea typeface="+mn-ea"/>
                <a:cs typeface="+mn-cs"/>
              </a:rPr>
              <a:t>1. That Ye Study </a:t>
            </a:r>
            <a:r>
              <a:rPr lang="en-US" sz="2000" dirty="0" smtClean="0">
                <a:solidFill>
                  <a:schemeClr val="tx1"/>
                </a:solidFill>
                <a:latin typeface="+mn-lt"/>
                <a:ea typeface="+mn-ea"/>
                <a:cs typeface="+mn-cs"/>
              </a:rPr>
              <a:t>(5389)- motivated by honor to bring something to pass</a:t>
            </a:r>
            <a:endParaRPr lang="en-US" sz="2000" dirty="0">
              <a:solidFill>
                <a:schemeClr val="tx1"/>
              </a:solidFill>
              <a:latin typeface="+mn-lt"/>
              <a:ea typeface="+mn-ea"/>
              <a:cs typeface="+mn-cs"/>
            </a:endParaRPr>
          </a:p>
          <a:p>
            <a:pPr algn="l"/>
            <a:r>
              <a:rPr lang="en-US" sz="2000" b="1" dirty="0"/>
              <a:t>2</a:t>
            </a:r>
            <a:r>
              <a:rPr lang="en-US" sz="2000" b="1" dirty="0" smtClean="0">
                <a:solidFill>
                  <a:schemeClr val="tx1"/>
                </a:solidFill>
                <a:latin typeface="+mn-lt"/>
                <a:ea typeface="+mn-ea"/>
                <a:cs typeface="+mn-cs"/>
              </a:rPr>
              <a:t>. </a:t>
            </a:r>
            <a:r>
              <a:rPr lang="en-US" sz="2000" b="1" dirty="0">
                <a:solidFill>
                  <a:schemeClr val="tx1"/>
                </a:solidFill>
                <a:latin typeface="+mn-lt"/>
                <a:ea typeface="+mn-ea"/>
                <a:cs typeface="+mn-cs"/>
              </a:rPr>
              <a:t>Quiet </a:t>
            </a:r>
            <a:r>
              <a:rPr lang="en-US" sz="2000" dirty="0">
                <a:solidFill>
                  <a:schemeClr val="tx1"/>
                </a:solidFill>
                <a:latin typeface="+mn-lt"/>
                <a:ea typeface="+mn-ea"/>
                <a:cs typeface="+mn-cs"/>
              </a:rPr>
              <a:t>(2270)- to rest, to be still, tranquil, to lead a quiet life of those who are not running hither and thither, but stay at home and mind their own business</a:t>
            </a:r>
            <a:r>
              <a:rPr lang="en-US" sz="2000" dirty="0" smtClean="0">
                <a:solidFill>
                  <a:schemeClr val="tx1"/>
                </a:solidFill>
                <a:latin typeface="+mn-lt"/>
                <a:ea typeface="+mn-ea"/>
                <a:cs typeface="+mn-cs"/>
              </a:rPr>
              <a:t>.</a:t>
            </a:r>
          </a:p>
          <a:p>
            <a:pPr algn="l"/>
            <a:r>
              <a:rPr lang="en-US" sz="2000" b="1" dirty="0" smtClean="0"/>
              <a:t>3. To Do </a:t>
            </a:r>
            <a:r>
              <a:rPr lang="en-US" sz="2000" dirty="0" smtClean="0"/>
              <a:t>(4238)- to perform repeatedly or habitually, to practice</a:t>
            </a:r>
          </a:p>
          <a:p>
            <a:pPr algn="l"/>
            <a:r>
              <a:rPr lang="en-US" sz="2000" b="1" dirty="0" smtClean="0"/>
              <a:t>4. Your Own Business </a:t>
            </a:r>
            <a:r>
              <a:rPr lang="en-US" sz="2000" dirty="0" smtClean="0"/>
              <a:t>(2398)- that which pertains to your own self, (not another’s, not public, not common to others, yours)</a:t>
            </a:r>
          </a:p>
          <a:p>
            <a:pPr algn="l"/>
            <a:r>
              <a:rPr lang="en-US" sz="2000" b="1" dirty="0" smtClean="0"/>
              <a:t>5. Work </a:t>
            </a:r>
            <a:r>
              <a:rPr lang="en-US" sz="2000" dirty="0" smtClean="0"/>
              <a:t>(2038)- to labor, to work, exertion or effort directed to produce or accomplish something.</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457200"/>
            <a:ext cx="7924800" cy="2590800"/>
          </a:xfrm>
        </p:spPr>
        <p:txBody>
          <a:bodyPr/>
          <a:lstStyle/>
          <a:p>
            <a:pPr algn="l"/>
            <a:r>
              <a:rPr lang="en-US" sz="2400" b="1" dirty="0">
                <a:solidFill>
                  <a:schemeClr val="tx2"/>
                </a:solidFill>
                <a:latin typeface="+mj-lt"/>
                <a:ea typeface="+mj-ea"/>
                <a:cs typeface="+mj-cs"/>
              </a:rPr>
              <a:t>6. Don’t Be this Guy- </a:t>
            </a:r>
            <a:r>
              <a:rPr lang="en-US" sz="2400" dirty="0">
                <a:solidFill>
                  <a:schemeClr val="bg1">
                    <a:lumMod val="75000"/>
                  </a:schemeClr>
                </a:solidFill>
                <a:latin typeface="+mj-lt"/>
                <a:ea typeface="+mj-ea"/>
                <a:cs typeface="+mj-cs"/>
              </a:rPr>
              <a:t>2Th 3:10-</a:t>
            </a:r>
            <a:r>
              <a:rPr lang="en-US" sz="2400" i="1" dirty="0">
                <a:solidFill>
                  <a:schemeClr val="bg1">
                    <a:lumMod val="75000"/>
                  </a:schemeClr>
                </a:solidFill>
                <a:latin typeface="+mj-lt"/>
                <a:ea typeface="+mj-ea"/>
                <a:cs typeface="+mj-cs"/>
              </a:rPr>
              <a:t>12  “For even when we were with you, this we commanded you, that if any would not work, neither should he eat. For we hear that there are some which walk among you disorderly, working not at all, but are busybodies.  Now them that are such we command and exhort by our Lord Jesus Christ, that with quietness they work, and eat their own bread.”</a:t>
            </a:r>
            <a:r>
              <a:rPr lang="en-US" sz="2400" dirty="0">
                <a:solidFill>
                  <a:schemeClr val="tx2"/>
                </a:solidFill>
                <a:latin typeface="+mj-lt"/>
                <a:ea typeface="+mj-ea"/>
                <a:cs typeface="+mj-cs"/>
              </a:rPr>
              <a:t/>
            </a:r>
            <a:br>
              <a:rPr lang="en-US" sz="2400" dirty="0">
                <a:solidFill>
                  <a:schemeClr val="tx2"/>
                </a:solidFill>
                <a:latin typeface="+mj-lt"/>
                <a:ea typeface="+mj-ea"/>
                <a:cs typeface="+mj-cs"/>
              </a:rPr>
            </a:br>
            <a:endParaRPr lang="en-US" sz="2400" dirty="0">
              <a:solidFill>
                <a:schemeClr val="tx2"/>
              </a:solidFill>
              <a:latin typeface="+mj-lt"/>
              <a:ea typeface="+mj-ea"/>
              <a:cs typeface="+mj-cs"/>
            </a:endParaRPr>
          </a:p>
        </p:txBody>
      </p:sp>
      <p:sp>
        <p:nvSpPr>
          <p:cNvPr id="2051" name="Rectangle 3"/>
          <p:cNvSpPr>
            <a:spLocks noGrp="1" noChangeArrowheads="1"/>
          </p:cNvSpPr>
          <p:nvPr>
            <p:ph type="subTitle" idx="1"/>
          </p:nvPr>
        </p:nvSpPr>
        <p:spPr>
          <a:xfrm>
            <a:off x="381000" y="3276600"/>
            <a:ext cx="8077200" cy="2971800"/>
          </a:xfrm>
          <a:ln w="9525">
            <a:solidFill>
              <a:schemeClr val="accent1">
                <a:lumMod val="60000"/>
                <a:lumOff val="40000"/>
              </a:schemeClr>
            </a:solidFill>
          </a:ln>
        </p:spPr>
        <p:txBody>
          <a:bodyPr/>
          <a:lstStyle/>
          <a:p>
            <a:pPr algn="l"/>
            <a:r>
              <a:rPr lang="en-US" sz="2400" b="1" dirty="0" smtClean="0">
                <a:solidFill>
                  <a:schemeClr val="tx1"/>
                </a:solidFill>
                <a:latin typeface="+mn-lt"/>
                <a:ea typeface="+mn-ea"/>
                <a:cs typeface="+mn-cs"/>
              </a:rPr>
              <a:t>7</a:t>
            </a:r>
            <a:r>
              <a:rPr lang="en-US" sz="2400" b="1" dirty="0">
                <a:solidFill>
                  <a:schemeClr val="tx1"/>
                </a:solidFill>
                <a:latin typeface="+mn-lt"/>
                <a:ea typeface="+mn-ea"/>
                <a:cs typeface="+mn-cs"/>
              </a:rPr>
              <a:t>. Don’t be this </a:t>
            </a:r>
            <a:r>
              <a:rPr lang="en-US" sz="2400" b="1" i="1" dirty="0">
                <a:solidFill>
                  <a:schemeClr val="bg1">
                    <a:lumMod val="75000"/>
                  </a:schemeClr>
                </a:solidFill>
                <a:latin typeface="+mn-lt"/>
                <a:ea typeface="+mn-ea"/>
                <a:cs typeface="+mn-cs"/>
              </a:rPr>
              <a:t>Women-</a:t>
            </a:r>
            <a:r>
              <a:rPr lang="en-US" sz="2400" i="1" dirty="0">
                <a:solidFill>
                  <a:schemeClr val="bg1">
                    <a:lumMod val="75000"/>
                  </a:schemeClr>
                </a:solidFill>
                <a:latin typeface="+mn-lt"/>
                <a:ea typeface="+mn-ea"/>
                <a:cs typeface="+mn-cs"/>
              </a:rPr>
              <a:t>1Timothey 5:13-14  “And withal they learn to be idle, wandering about from house to house; and not only idle, but tattlers also and busybodies, speaking things which they ought not. I will therefore that the younger women marry, bear children, guide the house, give none occasion to the adversary to speak reproachfully.” </a:t>
            </a:r>
          </a:p>
        </p:txBody>
      </p:sp>
    </p:spTree>
  </p:cSld>
  <p:clrMapOvr>
    <a:masterClrMapping/>
  </p:clrMapOvr>
</p:sld>
</file>

<file path=ppt/theme/theme1.xml><?xml version="1.0" encoding="utf-8"?>
<a:theme xmlns:a="http://schemas.openxmlformats.org/drawingml/2006/main" name="005">
  <a:themeElements>
    <a:clrScheme name="">
      <a:dk1>
        <a:srgbClr val="000000"/>
      </a:dk1>
      <a:lt1>
        <a:srgbClr val="008000"/>
      </a:lt1>
      <a:dk2>
        <a:srgbClr val="1C1C1C"/>
      </a:dk2>
      <a:lt2>
        <a:srgbClr val="4D4D4D"/>
      </a:lt2>
      <a:accent1>
        <a:srgbClr val="008000"/>
      </a:accent1>
      <a:accent2>
        <a:srgbClr val="00FFFF"/>
      </a:accent2>
      <a:accent3>
        <a:srgbClr val="AAC0AA"/>
      </a:accent3>
      <a:accent4>
        <a:srgbClr val="000000"/>
      </a:accent4>
      <a:accent5>
        <a:srgbClr val="AAC0AA"/>
      </a:accent5>
      <a:accent6>
        <a:srgbClr val="00E7E7"/>
      </a:accent6>
      <a:hlink>
        <a:srgbClr val="3366FF"/>
      </a:hlink>
      <a:folHlink>
        <a:srgbClr val="FFCC66"/>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ripple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ripple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ripple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ripple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ripple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ripple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ripple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ripple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ripple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ripple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ripple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ripple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ripple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ripple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ripple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olormaster">
  <a:themeElements>
    <a:clrScheme name="">
      <a:dk1>
        <a:srgbClr val="000000"/>
      </a:dk1>
      <a:lt1>
        <a:srgbClr val="008000"/>
      </a:lt1>
      <a:dk2>
        <a:srgbClr val="1C1C1C"/>
      </a:dk2>
      <a:lt2>
        <a:srgbClr val="4D4D4D"/>
      </a:lt2>
      <a:accent1>
        <a:srgbClr val="008000"/>
      </a:accent1>
      <a:accent2>
        <a:srgbClr val="00FFFF"/>
      </a:accent2>
      <a:accent3>
        <a:srgbClr val="AAC0AA"/>
      </a:accent3>
      <a:accent4>
        <a:srgbClr val="000000"/>
      </a:accent4>
      <a:accent5>
        <a:srgbClr val="AAC0AA"/>
      </a:accent5>
      <a:accent6>
        <a:srgbClr val="00E7E7"/>
      </a:accent6>
      <a:hlink>
        <a:srgbClr val="3366FF"/>
      </a:hlink>
      <a:folHlink>
        <a:srgbClr val="FFCC66"/>
      </a:folHlink>
    </a:clrScheme>
    <a:fontScheme name="1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lormaster">
  <a:themeElements>
    <a:clrScheme name="">
      <a:dk1>
        <a:srgbClr val="000000"/>
      </a:dk1>
      <a:lt1>
        <a:srgbClr val="008000"/>
      </a:lt1>
      <a:dk2>
        <a:srgbClr val="1C1C1C"/>
      </a:dk2>
      <a:lt2>
        <a:srgbClr val="4D4D4D"/>
      </a:lt2>
      <a:accent1>
        <a:srgbClr val="008000"/>
      </a:accent1>
      <a:accent2>
        <a:srgbClr val="00FFFF"/>
      </a:accent2>
      <a:accent3>
        <a:srgbClr val="AAC0AA"/>
      </a:accent3>
      <a:accent4>
        <a:srgbClr val="000000"/>
      </a:accent4>
      <a:accent5>
        <a:srgbClr val="AAC0AA"/>
      </a:accent5>
      <a:accent6>
        <a:srgbClr val="00E7E7"/>
      </a:accent6>
      <a:hlink>
        <a:srgbClr val="3366FF"/>
      </a:hlink>
      <a:folHlink>
        <a:srgbClr val="FFCC66"/>
      </a:folHlink>
    </a:clrScheme>
    <a:fontScheme name="2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olormaster">
  <a:themeElements>
    <a:clrScheme name="">
      <a:dk1>
        <a:srgbClr val="000000"/>
      </a:dk1>
      <a:lt1>
        <a:srgbClr val="669900"/>
      </a:lt1>
      <a:dk2>
        <a:srgbClr val="1C1C1C"/>
      </a:dk2>
      <a:lt2>
        <a:srgbClr val="4D4D4D"/>
      </a:lt2>
      <a:accent1>
        <a:srgbClr val="0066FF"/>
      </a:accent1>
      <a:accent2>
        <a:srgbClr val="99FF99"/>
      </a:accent2>
      <a:accent3>
        <a:srgbClr val="B8CAAA"/>
      </a:accent3>
      <a:accent4>
        <a:srgbClr val="000000"/>
      </a:accent4>
      <a:accent5>
        <a:srgbClr val="AAB8FF"/>
      </a:accent5>
      <a:accent6>
        <a:srgbClr val="8AE78A"/>
      </a:accent6>
      <a:hlink>
        <a:srgbClr val="CC9900"/>
      </a:hlink>
      <a:folHlink>
        <a:srgbClr val="FFCC66"/>
      </a:folHlink>
    </a:clrScheme>
    <a:fontScheme name="3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3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3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3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3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3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3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3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3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3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3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3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3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olormaster">
  <a:themeElements>
    <a:clrScheme name="">
      <a:dk1>
        <a:srgbClr val="000000"/>
      </a:dk1>
      <a:lt1>
        <a:srgbClr val="669900"/>
      </a:lt1>
      <a:dk2>
        <a:srgbClr val="1C1C1C"/>
      </a:dk2>
      <a:lt2>
        <a:srgbClr val="4D4D4D"/>
      </a:lt2>
      <a:accent1>
        <a:srgbClr val="0066FF"/>
      </a:accent1>
      <a:accent2>
        <a:srgbClr val="99FF99"/>
      </a:accent2>
      <a:accent3>
        <a:srgbClr val="B8CAAA"/>
      </a:accent3>
      <a:accent4>
        <a:srgbClr val="000000"/>
      </a:accent4>
      <a:accent5>
        <a:srgbClr val="AAB8FF"/>
      </a:accent5>
      <a:accent6>
        <a:srgbClr val="8AE78A"/>
      </a:accent6>
      <a:hlink>
        <a:srgbClr val="CC9900"/>
      </a:hlink>
      <a:folHlink>
        <a:srgbClr val="FFCC66"/>
      </a:folHlink>
    </a:clrScheme>
    <a:fontScheme name="4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4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4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4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4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4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4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4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4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4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4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4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4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4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4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4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olormaster">
  <a:themeElements>
    <a:clrScheme name="">
      <a:dk1>
        <a:srgbClr val="000000"/>
      </a:dk1>
      <a:lt1>
        <a:srgbClr val="669900"/>
      </a:lt1>
      <a:dk2>
        <a:srgbClr val="1C1C1C"/>
      </a:dk2>
      <a:lt2>
        <a:srgbClr val="4D4D4D"/>
      </a:lt2>
      <a:accent1>
        <a:srgbClr val="0066FF"/>
      </a:accent1>
      <a:accent2>
        <a:srgbClr val="99FF99"/>
      </a:accent2>
      <a:accent3>
        <a:srgbClr val="B8CAAA"/>
      </a:accent3>
      <a:accent4>
        <a:srgbClr val="000000"/>
      </a:accent4>
      <a:accent5>
        <a:srgbClr val="AAB8FF"/>
      </a:accent5>
      <a:accent6>
        <a:srgbClr val="8AE78A"/>
      </a:accent6>
      <a:hlink>
        <a:srgbClr val="CC9900"/>
      </a:hlink>
      <a:folHlink>
        <a:srgbClr val="FFCC66"/>
      </a:folHlink>
    </a:clrScheme>
    <a:fontScheme name="5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5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5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5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5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5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5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5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5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5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5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5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5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5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5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5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olormaster">
  <a:themeElements>
    <a:clrScheme name="">
      <a:dk1>
        <a:srgbClr val="000000"/>
      </a:dk1>
      <a:lt1>
        <a:srgbClr val="0000CC"/>
      </a:lt1>
      <a:dk2>
        <a:srgbClr val="1C1C1C"/>
      </a:dk2>
      <a:lt2>
        <a:srgbClr val="4D4D4D"/>
      </a:lt2>
      <a:accent1>
        <a:srgbClr val="CC0066"/>
      </a:accent1>
      <a:accent2>
        <a:srgbClr val="3366FF"/>
      </a:accent2>
      <a:accent3>
        <a:srgbClr val="AAAAE2"/>
      </a:accent3>
      <a:accent4>
        <a:srgbClr val="000000"/>
      </a:accent4>
      <a:accent5>
        <a:srgbClr val="E2AAB8"/>
      </a:accent5>
      <a:accent6>
        <a:srgbClr val="2D5CE7"/>
      </a:accent6>
      <a:hlink>
        <a:srgbClr val="FF0000"/>
      </a:hlink>
      <a:folHlink>
        <a:srgbClr val="FFFF00"/>
      </a:folHlink>
    </a:clrScheme>
    <a:fontScheme name="6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6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6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6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6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6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6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6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6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6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6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6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6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6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6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6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olormaster">
  <a:themeElements>
    <a:clrScheme name="">
      <a:dk1>
        <a:srgbClr val="000000"/>
      </a:dk1>
      <a:lt1>
        <a:srgbClr val="0000CC"/>
      </a:lt1>
      <a:dk2>
        <a:srgbClr val="1C1C1C"/>
      </a:dk2>
      <a:lt2>
        <a:srgbClr val="4D4D4D"/>
      </a:lt2>
      <a:accent1>
        <a:srgbClr val="CC0066"/>
      </a:accent1>
      <a:accent2>
        <a:srgbClr val="3366FF"/>
      </a:accent2>
      <a:accent3>
        <a:srgbClr val="AAAAE2"/>
      </a:accent3>
      <a:accent4>
        <a:srgbClr val="000000"/>
      </a:accent4>
      <a:accent5>
        <a:srgbClr val="E2AAB8"/>
      </a:accent5>
      <a:accent6>
        <a:srgbClr val="2D5CE7"/>
      </a:accent6>
      <a:hlink>
        <a:srgbClr val="FF0000"/>
      </a:hlink>
      <a:folHlink>
        <a:srgbClr val="FFFF00"/>
      </a:folHlink>
    </a:clrScheme>
    <a:fontScheme name="7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7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7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7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7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7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7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7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7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7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7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7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7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7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7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7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colormaster">
  <a:themeElements>
    <a:clrScheme name="">
      <a:dk1>
        <a:srgbClr val="000000"/>
      </a:dk1>
      <a:lt1>
        <a:srgbClr val="0000CC"/>
      </a:lt1>
      <a:dk2>
        <a:srgbClr val="1C1C1C"/>
      </a:dk2>
      <a:lt2>
        <a:srgbClr val="4D4D4D"/>
      </a:lt2>
      <a:accent1>
        <a:srgbClr val="CC0066"/>
      </a:accent1>
      <a:accent2>
        <a:srgbClr val="3366FF"/>
      </a:accent2>
      <a:accent3>
        <a:srgbClr val="AAAAE2"/>
      </a:accent3>
      <a:accent4>
        <a:srgbClr val="000000"/>
      </a:accent4>
      <a:accent5>
        <a:srgbClr val="E2AAB8"/>
      </a:accent5>
      <a:accent6>
        <a:srgbClr val="2D5CE7"/>
      </a:accent6>
      <a:hlink>
        <a:srgbClr val="FF0000"/>
      </a:hlink>
      <a:folHlink>
        <a:srgbClr val="FFFF00"/>
      </a:folHlink>
    </a:clrScheme>
    <a:fontScheme name="8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8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8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8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8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8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8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8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8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8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8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8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8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8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8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8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005</Template>
  <TotalTime>231</TotalTime>
  <Words>681</Words>
  <Application>Microsoft Office PowerPoint</Application>
  <PresentationFormat>On-screen Show (4:3)</PresentationFormat>
  <Paragraphs>57</Paragraphs>
  <Slides>12</Slides>
  <Notes>0</Notes>
  <HiddenSlides>0</HiddenSlides>
  <MMClips>0</MMClips>
  <ScaleCrop>false</ScaleCrop>
  <HeadingPairs>
    <vt:vector size="6" baseType="variant">
      <vt:variant>
        <vt:lpstr>Fonts Used</vt:lpstr>
      </vt:variant>
      <vt:variant>
        <vt:i4>1</vt:i4>
      </vt:variant>
      <vt:variant>
        <vt:lpstr>Theme</vt:lpstr>
      </vt:variant>
      <vt:variant>
        <vt:i4>9</vt:i4>
      </vt:variant>
      <vt:variant>
        <vt:lpstr>Slide Titles</vt:lpstr>
      </vt:variant>
      <vt:variant>
        <vt:i4>12</vt:i4>
      </vt:variant>
    </vt:vector>
  </HeadingPairs>
  <TitlesOfParts>
    <vt:vector size="22" baseType="lpstr">
      <vt:lpstr>Arial</vt:lpstr>
      <vt:lpstr>005</vt:lpstr>
      <vt:lpstr>1_colormaster</vt:lpstr>
      <vt:lpstr>2_colormaster</vt:lpstr>
      <vt:lpstr>3_colormaster</vt:lpstr>
      <vt:lpstr>4_colormaster</vt:lpstr>
      <vt:lpstr>5_colormaster</vt:lpstr>
      <vt:lpstr>6_colormaster</vt:lpstr>
      <vt:lpstr>7_colormaster</vt:lpstr>
      <vt:lpstr>8_colormaster</vt:lpstr>
      <vt:lpstr>A Life Pleasing To God</vt:lpstr>
      <vt:lpstr>1Th 4:1-2  “Finally then, brethren, we beseech and exhort you in the Lord Jesus, that, as ye received of us how ye ought to walk and to please God, even as ye do walk,--that ye abound more and more.  For ye know what charge we gave you through the Lord Jesus.” </vt:lpstr>
      <vt:lpstr>I. Guide One: Abstain from Fornication:  1Th 4:3   “For this is the will of God, even your sanctification, that ye abstain from fornication;”  </vt:lpstr>
      <vt:lpstr>3. Sex in marriage is honorable and the will of God, but outside of marriage it is evil   Hebrews 13:4   “Marriage is honorable in all, and the bed undefiled: but whoremongers and adulterers God will judge.” </vt:lpstr>
      <vt:lpstr>Marriage Defined by God Matthew 19:4-6 6  “And he answered and said unto them, Have ye not read, that he which made them at the beginning made them male and female,  And said, For this cause shall a man leave father and mother, and shall cleave to his wife: and they twain shall be one flesh? Wherefore they are no more twain, but one flesh. What therefore God hath joined together, let not man put asunder.”</vt:lpstr>
      <vt:lpstr>II. Guide Two: Don’t cheat anyone 1Th 4:6-8   “That no man go beyond and defraud his brother in any matter: because that the Lord is the avenger of all such, as we also have forewarned you and testified.  For God hath not called us unto uncleanness, but unto holiness.  He therefore that despiseth, despiseth not man, but God, who hath also given unto us his holy Spirit.” </vt:lpstr>
      <vt:lpstr>III. Guide Three: Have Brotherly love towards your fellow Christian  1Th 4:9-10   “But as touching brotherly  love (5630) ye need not that I write unto you: for ye yourselves are taught of God to love (25) one another. And indeed ye do it toward all the brethren which are in all Macedonia: but we beseech you, brethren, that ye increase more and more;” </vt:lpstr>
      <vt:lpstr>IV. Guide Four: Mind your own business  1Th 4:11   “And that ye study to be quiet, and to do your own business, and to work with your own hands, as we commanded you;”  </vt:lpstr>
      <vt:lpstr>6. Don’t Be this Guy- 2Th 3:10-12  “For even when we were with you, this we commanded you, that if any would not work, neither should he eat. For we hear that there are some which walk among you disorderly, working not at all, but are busybodies.  Now them that are such we command and exhort by our Lord Jesus Christ, that with quietness they work, and eat their own bread.” </vt:lpstr>
      <vt:lpstr> </vt:lpstr>
      <vt:lpstr>V. Guide Five: Treat non-Christians in an honorable manner- 1Th 4:12   “That ye may walk honestly toward them that are without, and that ye may have lack of nothing.”   1. Honestly (2156)- in a decent, honorable manner</vt:lpstr>
      <vt:lpstr>Follow these Principles and you will not find yourself missing something essential in your life!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Life Pleasing To God</dc:title>
  <dc:creator>Bobby GOODMAN</dc:creator>
  <cp:lastModifiedBy>Bobby GOODMAN</cp:lastModifiedBy>
  <cp:revision>29</cp:revision>
  <dcterms:created xsi:type="dcterms:W3CDTF">2021-10-11T17:01:48Z</dcterms:created>
  <dcterms:modified xsi:type="dcterms:W3CDTF">2021-10-11T20:53:39Z</dcterms:modified>
</cp:coreProperties>
</file>